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359" r:id="rId4"/>
    <p:sldId id="322" r:id="rId5"/>
    <p:sldId id="389" r:id="rId6"/>
    <p:sldId id="360" r:id="rId7"/>
    <p:sldId id="361" r:id="rId8"/>
    <p:sldId id="388" r:id="rId9"/>
    <p:sldId id="362" r:id="rId10"/>
    <p:sldId id="358" r:id="rId11"/>
    <p:sldId id="323" r:id="rId12"/>
    <p:sldId id="324" r:id="rId13"/>
    <p:sldId id="325" r:id="rId14"/>
    <p:sldId id="363" r:id="rId15"/>
    <p:sldId id="364" r:id="rId16"/>
    <p:sldId id="366" r:id="rId17"/>
    <p:sldId id="367" r:id="rId18"/>
    <p:sldId id="368" r:id="rId19"/>
    <p:sldId id="370" r:id="rId20"/>
    <p:sldId id="371" r:id="rId21"/>
    <p:sldId id="372" r:id="rId22"/>
    <p:sldId id="373" r:id="rId23"/>
    <p:sldId id="374" r:id="rId24"/>
    <p:sldId id="375" r:id="rId25"/>
    <p:sldId id="341" r:id="rId26"/>
    <p:sldId id="376" r:id="rId27"/>
    <p:sldId id="340" r:id="rId28"/>
    <p:sldId id="339" r:id="rId29"/>
    <p:sldId id="334" r:id="rId30"/>
    <p:sldId id="342" r:id="rId31"/>
    <p:sldId id="343" r:id="rId32"/>
    <p:sldId id="344" r:id="rId33"/>
    <p:sldId id="354" r:id="rId34"/>
    <p:sldId id="377" r:id="rId35"/>
    <p:sldId id="378" r:id="rId36"/>
    <p:sldId id="379" r:id="rId37"/>
    <p:sldId id="381" r:id="rId38"/>
    <p:sldId id="383" r:id="rId39"/>
    <p:sldId id="382" r:id="rId40"/>
    <p:sldId id="380" r:id="rId41"/>
    <p:sldId id="384" r:id="rId42"/>
    <p:sldId id="385" r:id="rId43"/>
    <p:sldId id="386" r:id="rId44"/>
    <p:sldId id="387"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6"/>
    <p:restoredTop sz="94705"/>
  </p:normalViewPr>
  <p:slideViewPr>
    <p:cSldViewPr snapToGrid="0" snapToObjects="1">
      <p:cViewPr varScale="1">
        <p:scale>
          <a:sx n="197" d="100"/>
          <a:sy n="197" d="100"/>
        </p:scale>
        <p:origin x="215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074BE93-4190-B248-91F2-7B31CC0E0BC5}" type="datetimeFigureOut">
              <a:rPr lang="en-US" smtClean="0"/>
              <a:t>3/8/22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347B0F-52A8-8646-AAF2-B562877ED598}" type="slidenum">
              <a:rPr lang="en-US" smtClean="0"/>
              <a:t>‹#›</a:t>
            </a:fld>
            <a:endParaRPr lang="en-US" dirty="0"/>
          </a:p>
        </p:txBody>
      </p:sp>
    </p:spTree>
    <p:extLst>
      <p:ext uri="{BB962C8B-B14F-4D97-AF65-F5344CB8AC3E}">
        <p14:creationId xmlns:p14="http://schemas.microsoft.com/office/powerpoint/2010/main" val="3481648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074BE93-4190-B248-91F2-7B31CC0E0BC5}" type="datetimeFigureOut">
              <a:rPr lang="en-US" smtClean="0"/>
              <a:t>3/8/22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347B0F-52A8-8646-AAF2-B562877ED598}" type="slidenum">
              <a:rPr lang="en-US" smtClean="0"/>
              <a:t>‹#›</a:t>
            </a:fld>
            <a:endParaRPr lang="en-US" dirty="0"/>
          </a:p>
        </p:txBody>
      </p:sp>
    </p:spTree>
    <p:extLst>
      <p:ext uri="{BB962C8B-B14F-4D97-AF65-F5344CB8AC3E}">
        <p14:creationId xmlns:p14="http://schemas.microsoft.com/office/powerpoint/2010/main" val="530567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074BE93-4190-B248-91F2-7B31CC0E0BC5}" type="datetimeFigureOut">
              <a:rPr lang="en-US" smtClean="0"/>
              <a:t>3/8/22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347B0F-52A8-8646-AAF2-B562877ED598}" type="slidenum">
              <a:rPr lang="en-US" smtClean="0"/>
              <a:t>‹#›</a:t>
            </a:fld>
            <a:endParaRPr lang="en-US" dirty="0"/>
          </a:p>
        </p:txBody>
      </p:sp>
    </p:spTree>
    <p:extLst>
      <p:ext uri="{BB962C8B-B14F-4D97-AF65-F5344CB8AC3E}">
        <p14:creationId xmlns:p14="http://schemas.microsoft.com/office/powerpoint/2010/main" val="1966931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074BE93-4190-B248-91F2-7B31CC0E0BC5}" type="datetimeFigureOut">
              <a:rPr lang="en-US" smtClean="0"/>
              <a:t>3/8/22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347B0F-52A8-8646-AAF2-B562877ED598}" type="slidenum">
              <a:rPr lang="en-US" smtClean="0"/>
              <a:t>‹#›</a:t>
            </a:fld>
            <a:endParaRPr lang="en-US" dirty="0"/>
          </a:p>
        </p:txBody>
      </p:sp>
    </p:spTree>
    <p:extLst>
      <p:ext uri="{BB962C8B-B14F-4D97-AF65-F5344CB8AC3E}">
        <p14:creationId xmlns:p14="http://schemas.microsoft.com/office/powerpoint/2010/main" val="1311799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074BE93-4190-B248-91F2-7B31CC0E0BC5}" type="datetimeFigureOut">
              <a:rPr lang="en-US" smtClean="0"/>
              <a:t>3/8/22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347B0F-52A8-8646-AAF2-B562877ED598}" type="slidenum">
              <a:rPr lang="en-US" smtClean="0"/>
              <a:t>‹#›</a:t>
            </a:fld>
            <a:endParaRPr lang="en-US" dirty="0"/>
          </a:p>
        </p:txBody>
      </p:sp>
    </p:spTree>
    <p:extLst>
      <p:ext uri="{BB962C8B-B14F-4D97-AF65-F5344CB8AC3E}">
        <p14:creationId xmlns:p14="http://schemas.microsoft.com/office/powerpoint/2010/main" val="38727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074BE93-4190-B248-91F2-7B31CC0E0BC5}" type="datetimeFigureOut">
              <a:rPr lang="en-US" smtClean="0"/>
              <a:t>3/8/22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347B0F-52A8-8646-AAF2-B562877ED598}" type="slidenum">
              <a:rPr lang="en-US" smtClean="0"/>
              <a:t>‹#›</a:t>
            </a:fld>
            <a:endParaRPr lang="en-US" dirty="0"/>
          </a:p>
        </p:txBody>
      </p:sp>
    </p:spTree>
    <p:extLst>
      <p:ext uri="{BB962C8B-B14F-4D97-AF65-F5344CB8AC3E}">
        <p14:creationId xmlns:p14="http://schemas.microsoft.com/office/powerpoint/2010/main" val="204572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074BE93-4190-B248-91F2-7B31CC0E0BC5}" type="datetimeFigureOut">
              <a:rPr lang="en-US" smtClean="0"/>
              <a:t>3/8/22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3347B0F-52A8-8646-AAF2-B562877ED598}" type="slidenum">
              <a:rPr lang="en-US" smtClean="0"/>
              <a:t>‹#›</a:t>
            </a:fld>
            <a:endParaRPr lang="en-US" dirty="0"/>
          </a:p>
        </p:txBody>
      </p:sp>
    </p:spTree>
    <p:extLst>
      <p:ext uri="{BB962C8B-B14F-4D97-AF65-F5344CB8AC3E}">
        <p14:creationId xmlns:p14="http://schemas.microsoft.com/office/powerpoint/2010/main" val="79332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074BE93-4190-B248-91F2-7B31CC0E0BC5}" type="datetimeFigureOut">
              <a:rPr lang="en-US" smtClean="0"/>
              <a:t>3/8/22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347B0F-52A8-8646-AAF2-B562877ED598}" type="slidenum">
              <a:rPr lang="en-US" smtClean="0"/>
              <a:t>‹#›</a:t>
            </a:fld>
            <a:endParaRPr lang="en-US" dirty="0"/>
          </a:p>
        </p:txBody>
      </p:sp>
    </p:spTree>
    <p:extLst>
      <p:ext uri="{BB962C8B-B14F-4D97-AF65-F5344CB8AC3E}">
        <p14:creationId xmlns:p14="http://schemas.microsoft.com/office/powerpoint/2010/main" val="3131648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74BE93-4190-B248-91F2-7B31CC0E0BC5}" type="datetimeFigureOut">
              <a:rPr lang="en-US" smtClean="0"/>
              <a:t>3/8/22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3347B0F-52A8-8646-AAF2-B562877ED598}" type="slidenum">
              <a:rPr lang="en-US" smtClean="0"/>
              <a:t>‹#›</a:t>
            </a:fld>
            <a:endParaRPr lang="en-US" dirty="0"/>
          </a:p>
        </p:txBody>
      </p:sp>
    </p:spTree>
    <p:extLst>
      <p:ext uri="{BB962C8B-B14F-4D97-AF65-F5344CB8AC3E}">
        <p14:creationId xmlns:p14="http://schemas.microsoft.com/office/powerpoint/2010/main" val="420635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074BE93-4190-B248-91F2-7B31CC0E0BC5}" type="datetimeFigureOut">
              <a:rPr lang="en-US" smtClean="0"/>
              <a:t>3/8/22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347B0F-52A8-8646-AAF2-B562877ED598}" type="slidenum">
              <a:rPr lang="en-US" smtClean="0"/>
              <a:t>‹#›</a:t>
            </a:fld>
            <a:endParaRPr lang="en-US" dirty="0"/>
          </a:p>
        </p:txBody>
      </p:sp>
    </p:spTree>
    <p:extLst>
      <p:ext uri="{BB962C8B-B14F-4D97-AF65-F5344CB8AC3E}">
        <p14:creationId xmlns:p14="http://schemas.microsoft.com/office/powerpoint/2010/main" val="2686244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074BE93-4190-B248-91F2-7B31CC0E0BC5}" type="datetimeFigureOut">
              <a:rPr lang="en-US" smtClean="0"/>
              <a:t>3/8/22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347B0F-52A8-8646-AAF2-B562877ED598}" type="slidenum">
              <a:rPr lang="en-US" smtClean="0"/>
              <a:t>‹#›</a:t>
            </a:fld>
            <a:endParaRPr lang="en-US" dirty="0"/>
          </a:p>
        </p:txBody>
      </p:sp>
    </p:spTree>
    <p:extLst>
      <p:ext uri="{BB962C8B-B14F-4D97-AF65-F5344CB8AC3E}">
        <p14:creationId xmlns:p14="http://schemas.microsoft.com/office/powerpoint/2010/main" val="194860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74BE93-4190-B248-91F2-7B31CC0E0BC5}" type="datetimeFigureOut">
              <a:rPr lang="en-US" smtClean="0"/>
              <a:t>3/8/22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347B0F-52A8-8646-AAF2-B562877ED598}" type="slidenum">
              <a:rPr lang="en-US" smtClean="0"/>
              <a:t>‹#›</a:t>
            </a:fld>
            <a:endParaRPr lang="en-US" dirty="0"/>
          </a:p>
        </p:txBody>
      </p:sp>
    </p:spTree>
    <p:extLst>
      <p:ext uri="{BB962C8B-B14F-4D97-AF65-F5344CB8AC3E}">
        <p14:creationId xmlns:p14="http://schemas.microsoft.com/office/powerpoint/2010/main" val="571129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paul.carlier@live.co.uk"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paul.carlier@jupiter87.com" TargetMode="External"/><Relationship Id="rId2" Type="http://schemas.openxmlformats.org/officeDocument/2006/relationships/hyperlink" Target="mailto:cj@pcaw.org.uk" TargetMode="External"/><Relationship Id="rId1" Type="http://schemas.openxmlformats.org/officeDocument/2006/relationships/slideLayout" Target="../slideLayouts/slideLayout2.xml"/><Relationship Id="rId4" Type="http://schemas.openxmlformats.org/officeDocument/2006/relationships/hyperlink" Target="mailto:xxxxxx@pcaw.org.uk"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9">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96503" y="981075"/>
            <a:ext cx="7950994"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F16D5E-A683-4A4F-B9BA-2E239C341DAD}"/>
              </a:ext>
            </a:extLst>
          </p:cNvPr>
          <p:cNvSpPr>
            <a:spLocks noGrp="1"/>
          </p:cNvSpPr>
          <p:nvPr>
            <p:ph type="ctrTitle"/>
          </p:nvPr>
        </p:nvSpPr>
        <p:spPr>
          <a:xfrm>
            <a:off x="1152822" y="1428750"/>
            <a:ext cx="6838356" cy="2105026"/>
          </a:xfrm>
        </p:spPr>
        <p:txBody>
          <a:bodyPr>
            <a:normAutofit/>
          </a:bodyPr>
          <a:lstStyle/>
          <a:p>
            <a:r>
              <a:rPr lang="en-US" sz="4700" dirty="0"/>
              <a:t>‘Whistleblowing in financial services – Is the system fit for purpose?</a:t>
            </a:r>
          </a:p>
        </p:txBody>
      </p:sp>
      <p:sp>
        <p:nvSpPr>
          <p:cNvPr id="3" name="Subtitle 2">
            <a:extLst>
              <a:ext uri="{FF2B5EF4-FFF2-40B4-BE49-F238E27FC236}">
                <a16:creationId xmlns:a16="http://schemas.microsoft.com/office/drawing/2014/main" id="{58C43E15-2E97-7E4C-B256-B3B6330FB91A}"/>
              </a:ext>
            </a:extLst>
          </p:cNvPr>
          <p:cNvSpPr>
            <a:spLocks noGrp="1"/>
          </p:cNvSpPr>
          <p:nvPr>
            <p:ph type="subTitle" idx="1"/>
          </p:nvPr>
        </p:nvSpPr>
        <p:spPr>
          <a:xfrm>
            <a:off x="1152822" y="3960557"/>
            <a:ext cx="6838356" cy="1097215"/>
          </a:xfrm>
        </p:spPr>
        <p:txBody>
          <a:bodyPr>
            <a:normAutofit/>
          </a:bodyPr>
          <a:lstStyle/>
          <a:p>
            <a:r>
              <a:rPr lang="en-US" dirty="0"/>
              <a:t>Presented by</a:t>
            </a:r>
          </a:p>
          <a:p>
            <a:r>
              <a:rPr lang="en-US" dirty="0"/>
              <a:t>Paul Carlier</a:t>
            </a:r>
          </a:p>
        </p:txBody>
      </p:sp>
      <p:cxnSp>
        <p:nvCxnSpPr>
          <p:cNvPr id="20" name="Straight Connector 11">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14600" y="3771366"/>
            <a:ext cx="41148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042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pic>
        <p:nvPicPr>
          <p:cNvPr id="5" name="Picture 4" descr="Diagram&#10;&#10;Description automatically generated">
            <a:extLst>
              <a:ext uri="{FF2B5EF4-FFF2-40B4-BE49-F238E27FC236}">
                <a16:creationId xmlns:a16="http://schemas.microsoft.com/office/drawing/2014/main" id="{5B894927-94E1-A045-B502-24CF5F1F5E71}"/>
              </a:ext>
            </a:extLst>
          </p:cNvPr>
          <p:cNvPicPr/>
          <p:nvPr/>
        </p:nvPicPr>
        <p:blipFill>
          <a:blip r:embed="rId2">
            <a:extLst>
              <a:ext uri="{28A0092B-C50C-407E-A947-70E740481C1C}">
                <a14:useLocalDpi xmlns:a14="http://schemas.microsoft.com/office/drawing/2010/main" val="0"/>
              </a:ext>
            </a:extLst>
          </a:blip>
          <a:stretch>
            <a:fillRect/>
          </a:stretch>
        </p:blipFill>
        <p:spPr>
          <a:xfrm>
            <a:off x="1145628" y="472965"/>
            <a:ext cx="6022427" cy="5780689"/>
          </a:xfrm>
          <a:prstGeom prst="rect">
            <a:avLst/>
          </a:prstGeom>
        </p:spPr>
      </p:pic>
    </p:spTree>
    <p:extLst>
      <p:ext uri="{BB962C8B-B14F-4D97-AF65-F5344CB8AC3E}">
        <p14:creationId xmlns:p14="http://schemas.microsoft.com/office/powerpoint/2010/main" val="2764676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pic>
        <p:nvPicPr>
          <p:cNvPr id="5" name="Picture 4" descr="Text&#10;&#10;Description automatically generated">
            <a:extLst>
              <a:ext uri="{FF2B5EF4-FFF2-40B4-BE49-F238E27FC236}">
                <a16:creationId xmlns:a16="http://schemas.microsoft.com/office/drawing/2014/main" id="{CE1C00A4-488F-094F-9A07-E879761DEC3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3986" y="609600"/>
            <a:ext cx="7886700" cy="5097517"/>
          </a:xfrm>
          <a:prstGeom prst="rect">
            <a:avLst/>
          </a:prstGeom>
        </p:spPr>
      </p:pic>
    </p:spTree>
    <p:extLst>
      <p:ext uri="{BB962C8B-B14F-4D97-AF65-F5344CB8AC3E}">
        <p14:creationId xmlns:p14="http://schemas.microsoft.com/office/powerpoint/2010/main" val="3920920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pic>
        <p:nvPicPr>
          <p:cNvPr id="5" name="Picture 4" descr="Table&#10;&#10;Description automatically generated">
            <a:extLst>
              <a:ext uri="{FF2B5EF4-FFF2-40B4-BE49-F238E27FC236}">
                <a16:creationId xmlns:a16="http://schemas.microsoft.com/office/drawing/2014/main" id="{A2B4049B-17D2-3C4D-A085-5DF09DF1D1E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7255" y="736526"/>
            <a:ext cx="7493876" cy="5044164"/>
          </a:xfrm>
          <a:prstGeom prst="rect">
            <a:avLst/>
          </a:prstGeom>
        </p:spPr>
      </p:pic>
    </p:spTree>
    <p:extLst>
      <p:ext uri="{BB962C8B-B14F-4D97-AF65-F5344CB8AC3E}">
        <p14:creationId xmlns:p14="http://schemas.microsoft.com/office/powerpoint/2010/main" val="973942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E02F44B-D1E7-0743-83E2-17CE15D90960}"/>
              </a:ext>
            </a:extLst>
          </p:cNvPr>
          <p:cNvSpPr/>
          <p:nvPr/>
        </p:nvSpPr>
        <p:spPr>
          <a:xfrm>
            <a:off x="797643" y="470253"/>
            <a:ext cx="7546428" cy="3200876"/>
          </a:xfrm>
          <a:prstGeom prst="rect">
            <a:avLst/>
          </a:prstGeom>
        </p:spPr>
        <p:txBody>
          <a:bodyPr wrap="square">
            <a:spAutoFit/>
          </a:bodyPr>
          <a:lstStyle/>
          <a:p>
            <a:pPr marL="685800"/>
            <a:r>
              <a:rPr lang="en-GB" sz="2000" i="1" dirty="0">
                <a:latin typeface="Calibri" panose="020F0502020204030204" pitchFamily="34" charset="0"/>
                <a:ea typeface="Calibri" panose="020F0502020204030204" pitchFamily="34" charset="0"/>
                <a:cs typeface="Times New Roman" panose="02020603050405020304" pitchFamily="18" charset="0"/>
              </a:rPr>
              <a:t> </a:t>
            </a:r>
          </a:p>
          <a:p>
            <a:r>
              <a:rPr lang="en-GB"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FCA had therefore known that there were multiple cases where LBG had </a:t>
            </a:r>
            <a:r>
              <a:rPr lang="en-GB" dirty="0">
                <a:solidFill>
                  <a:srgbClr val="333333"/>
                </a:solidFill>
                <a:latin typeface="Calibri" panose="020F0502020204030204" pitchFamily="34" charset="0"/>
                <a:ea typeface="Calibri" panose="020F0502020204030204" pitchFamily="34" charset="0"/>
                <a:cs typeface="Calibri" panose="020F0502020204030204" pitchFamily="34" charset="0"/>
              </a:rPr>
              <a:t>acted to the detriment of Whistleblowers, including me.</a:t>
            </a:r>
          </a:p>
          <a:p>
            <a:endParaRPr lang="en-GB"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r>
              <a:rPr lang="en-GB" dirty="0">
                <a:solidFill>
                  <a:srgbClr val="333333"/>
                </a:solidFill>
                <a:latin typeface="Calibri" panose="020F0502020204030204" pitchFamily="34" charset="0"/>
                <a:ea typeface="Calibri" panose="020F0502020204030204" pitchFamily="34" charset="0"/>
                <a:cs typeface="Calibri" panose="020F0502020204030204" pitchFamily="34" charset="0"/>
              </a:rPr>
              <a:t>The FCA in all those cases, including mine, did…….. Nothing.</a:t>
            </a:r>
          </a:p>
          <a:p>
            <a:endParaRPr lang="en-GB"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r>
              <a:rPr lang="en-GB" dirty="0">
                <a:solidFill>
                  <a:srgbClr val="333333"/>
                </a:solidFill>
                <a:latin typeface="Calibri" panose="020F0502020204030204" pitchFamily="34" charset="0"/>
                <a:ea typeface="Calibri" panose="020F0502020204030204" pitchFamily="34" charset="0"/>
                <a:cs typeface="Calibri" panose="020F0502020204030204" pitchFamily="34" charset="0"/>
              </a:rPr>
              <a:t>And one thing I should make VERY clear here, the FCA and LBG both now seek to claim that I was not a whistleblower. Internal FCA records show a disturbing collusion between them both on this point, that has served to alter the facts and the narrative over time. This is from a recent internal FCA memo:</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9ACFFF3B-C8DE-B443-9D76-B0C557221BDB}"/>
              </a:ext>
            </a:extLst>
          </p:cNvPr>
          <p:cNvPicPr>
            <a:picLocks noChangeAspect="1"/>
          </p:cNvPicPr>
          <p:nvPr/>
        </p:nvPicPr>
        <p:blipFill>
          <a:blip r:embed="rId2"/>
          <a:stretch>
            <a:fillRect/>
          </a:stretch>
        </p:blipFill>
        <p:spPr>
          <a:xfrm>
            <a:off x="528115" y="3554992"/>
            <a:ext cx="7593973" cy="2374169"/>
          </a:xfrm>
          <a:prstGeom prst="rect">
            <a:avLst/>
          </a:prstGeom>
        </p:spPr>
      </p:pic>
    </p:spTree>
    <p:extLst>
      <p:ext uri="{BB962C8B-B14F-4D97-AF65-F5344CB8AC3E}">
        <p14:creationId xmlns:p14="http://schemas.microsoft.com/office/powerpoint/2010/main" val="2788205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E02F44B-D1E7-0743-83E2-17CE15D90960}"/>
              </a:ext>
            </a:extLst>
          </p:cNvPr>
          <p:cNvSpPr/>
          <p:nvPr/>
        </p:nvSpPr>
        <p:spPr>
          <a:xfrm>
            <a:off x="797643" y="470253"/>
            <a:ext cx="7546428" cy="5016758"/>
          </a:xfrm>
          <a:prstGeom prst="rect">
            <a:avLst/>
          </a:prstGeom>
        </p:spPr>
        <p:txBody>
          <a:bodyPr wrap="square">
            <a:spAutoFit/>
          </a:bodyPr>
          <a:lstStyle/>
          <a:p>
            <a:pPr marL="685800"/>
            <a:r>
              <a:rPr lang="en-GB" sz="2000" i="1" dirty="0">
                <a:latin typeface="Calibri" panose="020F0502020204030204" pitchFamily="34" charset="0"/>
                <a:ea typeface="Calibri" panose="020F0502020204030204" pitchFamily="34" charset="0"/>
                <a:cs typeface="Times New Roman" panose="02020603050405020304" pitchFamily="18" charset="0"/>
              </a:rPr>
              <a:t> </a:t>
            </a:r>
          </a:p>
          <a:p>
            <a:r>
              <a:rPr lang="en-GB" sz="20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quite astonishing new version of the FCA’s narrative in respect to me that has been amended to suit the FCA agenda or needs. </a:t>
            </a:r>
            <a:endParaRPr lang="en-GB" sz="20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endParaRPr lang="en-GB" sz="20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333333"/>
                </a:solidFill>
                <a:latin typeface="Calibri" panose="020F0502020204030204" pitchFamily="34" charset="0"/>
                <a:ea typeface="Calibri" panose="020F0502020204030204" pitchFamily="34" charset="0"/>
                <a:cs typeface="Calibri" panose="020F0502020204030204" pitchFamily="34" charset="0"/>
              </a:rPr>
              <a:t>WHEREAS:</a:t>
            </a:r>
          </a:p>
          <a:p>
            <a:endParaRPr lang="en-GB" sz="20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457200" indent="-457200">
              <a:buAutoNum type="arabicPeriod"/>
            </a:pPr>
            <a:r>
              <a:rPr lang="en-GB" sz="2000" dirty="0">
                <a:solidFill>
                  <a:srgbClr val="333333"/>
                </a:solidFill>
                <a:latin typeface="Calibri" panose="020F0502020204030204" pitchFamily="34" charset="0"/>
                <a:ea typeface="Calibri" panose="020F0502020204030204" pitchFamily="34" charset="0"/>
                <a:cs typeface="Calibri" panose="020F0502020204030204" pitchFamily="34" charset="0"/>
              </a:rPr>
              <a:t>I have written confirmation from LBG confirming that I was a whistleblower.</a:t>
            </a:r>
          </a:p>
          <a:p>
            <a:pPr marL="457200" indent="-457200">
              <a:buAutoNum type="arabicPeriod"/>
            </a:pPr>
            <a:r>
              <a:rPr lang="en-GB" sz="2000" dirty="0">
                <a:solidFill>
                  <a:srgbClr val="333333"/>
                </a:solidFill>
                <a:latin typeface="Calibri" panose="020F0502020204030204" pitchFamily="34" charset="0"/>
                <a:ea typeface="Calibri" panose="020F0502020204030204" pitchFamily="34" charset="0"/>
                <a:cs typeface="Calibri" panose="020F0502020204030204" pitchFamily="34" charset="0"/>
              </a:rPr>
              <a:t>I have over 100 internal FCA emails spanning several years, confirming that they regarded me as a whistleblower.</a:t>
            </a:r>
          </a:p>
          <a:p>
            <a:pPr marL="457200" indent="-457200">
              <a:buAutoNum type="arabicPeriod"/>
            </a:pPr>
            <a:r>
              <a:rPr lang="en-GB" sz="2000" dirty="0">
                <a:solidFill>
                  <a:srgbClr val="333333"/>
                </a:solidFill>
                <a:latin typeface="Calibri" panose="020F0502020204030204" pitchFamily="34" charset="0"/>
                <a:ea typeface="Calibri" panose="020F0502020204030204" pitchFamily="34" charset="0"/>
                <a:cs typeface="Calibri" panose="020F0502020204030204" pitchFamily="34" charset="0"/>
              </a:rPr>
              <a:t>I have written confirmation from PCAW (Now Protect) that they too regarded me as a whistleblower.</a:t>
            </a:r>
          </a:p>
          <a:p>
            <a:pPr marL="457200" indent="-457200">
              <a:buAutoNum type="arabicPeriod"/>
            </a:pPr>
            <a:endParaRPr lang="en-GB" sz="20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333333"/>
                </a:solidFill>
                <a:latin typeface="Calibri" panose="020F0502020204030204" pitchFamily="34" charset="0"/>
                <a:ea typeface="Calibri" panose="020F0502020204030204" pitchFamily="34" charset="0"/>
                <a:cs typeface="Calibri" panose="020F0502020204030204" pitchFamily="34" charset="0"/>
              </a:rPr>
              <a:t>I was a whistleblower. I followed PIDA and the FCA/PCAW/Protect whistleblower policy to the letter.</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4760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E02F44B-D1E7-0743-83E2-17CE15D90960}"/>
              </a:ext>
            </a:extLst>
          </p:cNvPr>
          <p:cNvSpPr/>
          <p:nvPr/>
        </p:nvSpPr>
        <p:spPr>
          <a:xfrm>
            <a:off x="797643" y="2151727"/>
            <a:ext cx="7546428" cy="707886"/>
          </a:xfrm>
          <a:prstGeom prst="rect">
            <a:avLst/>
          </a:prstGeom>
        </p:spPr>
        <p:txBody>
          <a:bodyPr wrap="square">
            <a:spAutoFit/>
          </a:bodyPr>
          <a:lstStyle/>
          <a:p>
            <a:pPr marL="685800"/>
            <a:r>
              <a:rPr lang="en-GB" sz="2000" i="1" dirty="0">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Graphical user interface, text, application, email&#10;&#10;Description automatically generated">
            <a:extLst>
              <a:ext uri="{FF2B5EF4-FFF2-40B4-BE49-F238E27FC236}">
                <a16:creationId xmlns:a16="http://schemas.microsoft.com/office/drawing/2014/main" id="{AAC63784-04BD-7F4B-9592-580E1FCF8BA2}"/>
              </a:ext>
            </a:extLst>
          </p:cNvPr>
          <p:cNvPicPr>
            <a:picLocks noChangeAspect="1"/>
          </p:cNvPicPr>
          <p:nvPr/>
        </p:nvPicPr>
        <p:blipFill>
          <a:blip r:embed="rId2"/>
          <a:stretch>
            <a:fillRect/>
          </a:stretch>
        </p:blipFill>
        <p:spPr>
          <a:xfrm>
            <a:off x="628650" y="1025284"/>
            <a:ext cx="7893495" cy="4106616"/>
          </a:xfrm>
          <a:prstGeom prst="rect">
            <a:avLst/>
          </a:prstGeom>
        </p:spPr>
      </p:pic>
    </p:spTree>
    <p:extLst>
      <p:ext uri="{BB962C8B-B14F-4D97-AF65-F5344CB8AC3E}">
        <p14:creationId xmlns:p14="http://schemas.microsoft.com/office/powerpoint/2010/main" val="776814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E02F44B-D1E7-0743-83E2-17CE15D90960}"/>
              </a:ext>
            </a:extLst>
          </p:cNvPr>
          <p:cNvSpPr/>
          <p:nvPr/>
        </p:nvSpPr>
        <p:spPr>
          <a:xfrm>
            <a:off x="797643" y="2151727"/>
            <a:ext cx="7546428" cy="707886"/>
          </a:xfrm>
          <a:prstGeom prst="rect">
            <a:avLst/>
          </a:prstGeom>
        </p:spPr>
        <p:txBody>
          <a:bodyPr wrap="square">
            <a:spAutoFit/>
          </a:bodyPr>
          <a:lstStyle/>
          <a:p>
            <a:pPr marL="685800"/>
            <a:r>
              <a:rPr lang="en-GB" sz="2000" i="1" dirty="0">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Graphical user interface, text, application, email&#10;&#10;Description automatically generated">
            <a:extLst>
              <a:ext uri="{FF2B5EF4-FFF2-40B4-BE49-F238E27FC236}">
                <a16:creationId xmlns:a16="http://schemas.microsoft.com/office/drawing/2014/main" id="{8786E809-A264-9A49-9432-DE0F478EC361}"/>
              </a:ext>
            </a:extLst>
          </p:cNvPr>
          <p:cNvPicPr>
            <a:picLocks noChangeAspect="1"/>
          </p:cNvPicPr>
          <p:nvPr/>
        </p:nvPicPr>
        <p:blipFill>
          <a:blip r:embed="rId2"/>
          <a:stretch>
            <a:fillRect/>
          </a:stretch>
        </p:blipFill>
        <p:spPr>
          <a:xfrm>
            <a:off x="628650" y="1801867"/>
            <a:ext cx="8052619" cy="3036548"/>
          </a:xfrm>
          <a:prstGeom prst="rect">
            <a:avLst/>
          </a:prstGeom>
        </p:spPr>
      </p:pic>
    </p:spTree>
    <p:extLst>
      <p:ext uri="{BB962C8B-B14F-4D97-AF65-F5344CB8AC3E}">
        <p14:creationId xmlns:p14="http://schemas.microsoft.com/office/powerpoint/2010/main" val="286895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E02F44B-D1E7-0743-83E2-17CE15D90960}"/>
              </a:ext>
            </a:extLst>
          </p:cNvPr>
          <p:cNvSpPr/>
          <p:nvPr/>
        </p:nvSpPr>
        <p:spPr>
          <a:xfrm>
            <a:off x="797643" y="2151727"/>
            <a:ext cx="7546428" cy="707886"/>
          </a:xfrm>
          <a:prstGeom prst="rect">
            <a:avLst/>
          </a:prstGeom>
        </p:spPr>
        <p:txBody>
          <a:bodyPr wrap="square">
            <a:spAutoFit/>
          </a:bodyPr>
          <a:lstStyle/>
          <a:p>
            <a:pPr marL="685800"/>
            <a:r>
              <a:rPr lang="en-GB" sz="2000" i="1" dirty="0">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Graphical user interface, text, application, email&#10;&#10;Description automatically generated">
            <a:extLst>
              <a:ext uri="{FF2B5EF4-FFF2-40B4-BE49-F238E27FC236}">
                <a16:creationId xmlns:a16="http://schemas.microsoft.com/office/drawing/2014/main" id="{7A60D1B7-7E63-A34A-BBA4-7DDB7E7F4687}"/>
              </a:ext>
            </a:extLst>
          </p:cNvPr>
          <p:cNvPicPr>
            <a:picLocks noChangeAspect="1"/>
          </p:cNvPicPr>
          <p:nvPr/>
        </p:nvPicPr>
        <p:blipFill>
          <a:blip r:embed="rId2"/>
          <a:stretch>
            <a:fillRect/>
          </a:stretch>
        </p:blipFill>
        <p:spPr>
          <a:xfrm>
            <a:off x="500281" y="1868301"/>
            <a:ext cx="8141151" cy="3537883"/>
          </a:xfrm>
          <a:prstGeom prst="rect">
            <a:avLst/>
          </a:prstGeom>
        </p:spPr>
      </p:pic>
    </p:spTree>
    <p:extLst>
      <p:ext uri="{BB962C8B-B14F-4D97-AF65-F5344CB8AC3E}">
        <p14:creationId xmlns:p14="http://schemas.microsoft.com/office/powerpoint/2010/main" val="1966015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E02F44B-D1E7-0743-83E2-17CE15D90960}"/>
              </a:ext>
            </a:extLst>
          </p:cNvPr>
          <p:cNvSpPr/>
          <p:nvPr/>
        </p:nvSpPr>
        <p:spPr>
          <a:xfrm>
            <a:off x="797643" y="2151727"/>
            <a:ext cx="7546428" cy="707886"/>
          </a:xfrm>
          <a:prstGeom prst="rect">
            <a:avLst/>
          </a:prstGeom>
        </p:spPr>
        <p:txBody>
          <a:bodyPr wrap="square">
            <a:spAutoFit/>
          </a:bodyPr>
          <a:lstStyle/>
          <a:p>
            <a:pPr marL="685800"/>
            <a:r>
              <a:rPr lang="en-GB" sz="2000" i="1" dirty="0">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Text, letter&#10;&#10;Description automatically generated">
            <a:extLst>
              <a:ext uri="{FF2B5EF4-FFF2-40B4-BE49-F238E27FC236}">
                <a16:creationId xmlns:a16="http://schemas.microsoft.com/office/drawing/2014/main" id="{26DF6C03-42B1-E944-B560-DA441ACAFF15}"/>
              </a:ext>
            </a:extLst>
          </p:cNvPr>
          <p:cNvPicPr>
            <a:picLocks noChangeAspect="1"/>
          </p:cNvPicPr>
          <p:nvPr/>
        </p:nvPicPr>
        <p:blipFill>
          <a:blip r:embed="rId2"/>
          <a:stretch>
            <a:fillRect/>
          </a:stretch>
        </p:blipFill>
        <p:spPr>
          <a:xfrm>
            <a:off x="1905695" y="509582"/>
            <a:ext cx="5429169" cy="5894906"/>
          </a:xfrm>
          <a:prstGeom prst="rect">
            <a:avLst/>
          </a:prstGeom>
        </p:spPr>
      </p:pic>
    </p:spTree>
    <p:extLst>
      <p:ext uri="{BB962C8B-B14F-4D97-AF65-F5344CB8AC3E}">
        <p14:creationId xmlns:p14="http://schemas.microsoft.com/office/powerpoint/2010/main" val="4004858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E02F44B-D1E7-0743-83E2-17CE15D90960}"/>
              </a:ext>
            </a:extLst>
          </p:cNvPr>
          <p:cNvSpPr/>
          <p:nvPr/>
        </p:nvSpPr>
        <p:spPr>
          <a:xfrm>
            <a:off x="797643" y="2151727"/>
            <a:ext cx="7546428" cy="707886"/>
          </a:xfrm>
          <a:prstGeom prst="rect">
            <a:avLst/>
          </a:prstGeom>
        </p:spPr>
        <p:txBody>
          <a:bodyPr wrap="square">
            <a:spAutoFit/>
          </a:bodyPr>
          <a:lstStyle/>
          <a:p>
            <a:pPr marL="685800"/>
            <a:r>
              <a:rPr lang="en-GB" sz="2000" i="1" dirty="0">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Text&#10;&#10;Description automatically generated">
            <a:extLst>
              <a:ext uri="{FF2B5EF4-FFF2-40B4-BE49-F238E27FC236}">
                <a16:creationId xmlns:a16="http://schemas.microsoft.com/office/drawing/2014/main" id="{1E638B2E-6F06-F543-93AD-40DD3C1CC401}"/>
              </a:ext>
            </a:extLst>
          </p:cNvPr>
          <p:cNvPicPr>
            <a:picLocks noChangeAspect="1"/>
          </p:cNvPicPr>
          <p:nvPr/>
        </p:nvPicPr>
        <p:blipFill>
          <a:blip r:embed="rId2"/>
          <a:stretch>
            <a:fillRect/>
          </a:stretch>
        </p:blipFill>
        <p:spPr>
          <a:xfrm>
            <a:off x="628650" y="2692994"/>
            <a:ext cx="7806813" cy="1123708"/>
          </a:xfrm>
          <a:prstGeom prst="rect">
            <a:avLst/>
          </a:prstGeom>
        </p:spPr>
      </p:pic>
    </p:spTree>
    <p:extLst>
      <p:ext uri="{BB962C8B-B14F-4D97-AF65-F5344CB8AC3E}">
        <p14:creationId xmlns:p14="http://schemas.microsoft.com/office/powerpoint/2010/main" val="2171118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1587599"/>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1712256"/>
            <a:ext cx="9141618" cy="343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F16D5E-A683-4A4F-B9BA-2E239C341DAD}"/>
              </a:ext>
            </a:extLst>
          </p:cNvPr>
          <p:cNvSpPr>
            <a:spLocks noGrp="1"/>
          </p:cNvSpPr>
          <p:nvPr>
            <p:ph type="ctrTitle"/>
          </p:nvPr>
        </p:nvSpPr>
        <p:spPr>
          <a:xfrm>
            <a:off x="595312" y="1849821"/>
            <a:ext cx="7950994" cy="2778680"/>
          </a:xfrm>
        </p:spPr>
        <p:txBody>
          <a:bodyPr>
            <a:normAutofit fontScale="90000"/>
          </a:bodyPr>
          <a:lstStyle/>
          <a:p>
            <a:pPr algn="l"/>
            <a:r>
              <a:rPr lang="en-GB" sz="1500" dirty="0">
                <a:latin typeface="+mn-lt"/>
              </a:rPr>
              <a:t>I need to make it clear that:</a:t>
            </a:r>
            <a:br>
              <a:rPr lang="en-GB" sz="1500" dirty="0">
                <a:latin typeface="+mn-lt"/>
              </a:rPr>
            </a:br>
            <a:r>
              <a:rPr lang="en-GB" sz="1500" dirty="0">
                <a:latin typeface="+mn-lt"/>
              </a:rPr>
              <a:t> </a:t>
            </a:r>
            <a:br>
              <a:rPr lang="en-GB" sz="1500" dirty="0">
                <a:latin typeface="+mn-lt"/>
              </a:rPr>
            </a:br>
            <a:r>
              <a:rPr lang="en-GB" sz="1500" dirty="0">
                <a:latin typeface="+mn-lt"/>
              </a:rPr>
              <a:t>a) I never make an allegation or complaint unless I believe that I am right</a:t>
            </a:r>
            <a:br>
              <a:rPr lang="en-GB" sz="1500" dirty="0">
                <a:latin typeface="+mn-lt"/>
              </a:rPr>
            </a:br>
            <a:br>
              <a:rPr lang="en-GB" sz="1500" dirty="0">
                <a:latin typeface="+mn-lt"/>
              </a:rPr>
            </a:br>
            <a:r>
              <a:rPr lang="en-GB" sz="1500" dirty="0">
                <a:latin typeface="+mn-lt"/>
              </a:rPr>
              <a:t>and</a:t>
            </a:r>
            <a:br>
              <a:rPr lang="en-GB" sz="1500" dirty="0">
                <a:latin typeface="+mn-lt"/>
              </a:rPr>
            </a:br>
            <a:br>
              <a:rPr lang="en-GB" sz="1500" dirty="0">
                <a:latin typeface="+mn-lt"/>
              </a:rPr>
            </a:br>
            <a:r>
              <a:rPr lang="en-GB" sz="1500" dirty="0">
                <a:latin typeface="+mn-lt"/>
              </a:rPr>
              <a:t>b) I never make an allegation or complaint unless I believe that I have the evidence to demonstrate or prove it</a:t>
            </a:r>
            <a:br>
              <a:rPr lang="en-GB" sz="1500" dirty="0">
                <a:latin typeface="+mn-lt"/>
              </a:rPr>
            </a:br>
            <a:r>
              <a:rPr lang="en-GB" sz="1500" dirty="0">
                <a:latin typeface="+mn-lt"/>
              </a:rPr>
              <a:t> </a:t>
            </a:r>
            <a:br>
              <a:rPr lang="en-GB" sz="1500" dirty="0">
                <a:latin typeface="+mn-lt"/>
              </a:rPr>
            </a:br>
            <a:r>
              <a:rPr lang="en-GB" sz="1500" dirty="0">
                <a:latin typeface="+mn-lt"/>
              </a:rPr>
              <a:t>That applies to this presentation.</a:t>
            </a:r>
            <a:br>
              <a:rPr lang="en-GB" sz="1500" dirty="0">
                <a:latin typeface="+mn-lt"/>
              </a:rPr>
            </a:br>
            <a:r>
              <a:rPr lang="en-GB" sz="1500" dirty="0">
                <a:latin typeface="+mn-lt"/>
              </a:rPr>
              <a:t> </a:t>
            </a:r>
            <a:br>
              <a:rPr lang="en-GB" sz="1500" dirty="0">
                <a:latin typeface="+mn-lt"/>
              </a:rPr>
            </a:br>
            <a:r>
              <a:rPr lang="en-GB" sz="1500" dirty="0">
                <a:latin typeface="+mn-lt"/>
              </a:rPr>
              <a:t>If I am expressing an ‘opinion’ or a conclusion, then I will establish that, and the grounds and/or evidence for drawing that conclusion.</a:t>
            </a:r>
            <a:br>
              <a:rPr lang="en-GB" sz="1500" dirty="0">
                <a:latin typeface="+mn-lt"/>
              </a:rPr>
            </a:br>
            <a:endParaRPr lang="en-US" sz="1500" dirty="0">
              <a:latin typeface="+mn-lt"/>
            </a:endParaRPr>
          </a:p>
        </p:txBody>
      </p:sp>
      <p:cxnSp>
        <p:nvCxnSpPr>
          <p:cNvPr id="13" name="Straight Connector 12">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5270402"/>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54EEF01-190A-468F-A13C-CD98AC1C7D6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998" y="5123318"/>
            <a:ext cx="6858001" cy="911681"/>
          </a:xfrm>
          <a:prstGeom prst="rect">
            <a:avLst/>
          </a:prstGeom>
          <a:noFill/>
        </p:spPr>
        <p:txBody>
          <a:bodyPr wrap="square"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60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E02F44B-D1E7-0743-83E2-17CE15D90960}"/>
              </a:ext>
            </a:extLst>
          </p:cNvPr>
          <p:cNvSpPr/>
          <p:nvPr/>
        </p:nvSpPr>
        <p:spPr>
          <a:xfrm>
            <a:off x="797643" y="2151727"/>
            <a:ext cx="7546428" cy="707886"/>
          </a:xfrm>
          <a:prstGeom prst="rect">
            <a:avLst/>
          </a:prstGeom>
        </p:spPr>
        <p:txBody>
          <a:bodyPr wrap="square">
            <a:spAutoFit/>
          </a:bodyPr>
          <a:lstStyle/>
          <a:p>
            <a:pPr marL="685800"/>
            <a:r>
              <a:rPr lang="en-GB" sz="2000" i="1" dirty="0">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DBA91A2F-5B6F-4F4B-BC32-50EAA51F33DB}"/>
              </a:ext>
            </a:extLst>
          </p:cNvPr>
          <p:cNvPicPr>
            <a:picLocks noChangeAspect="1"/>
          </p:cNvPicPr>
          <p:nvPr/>
        </p:nvPicPr>
        <p:blipFill>
          <a:blip r:embed="rId2"/>
          <a:stretch>
            <a:fillRect/>
          </a:stretch>
        </p:blipFill>
        <p:spPr>
          <a:xfrm>
            <a:off x="628650" y="1401664"/>
            <a:ext cx="7735845" cy="3840490"/>
          </a:xfrm>
          <a:prstGeom prst="rect">
            <a:avLst/>
          </a:prstGeom>
        </p:spPr>
      </p:pic>
    </p:spTree>
    <p:extLst>
      <p:ext uri="{BB962C8B-B14F-4D97-AF65-F5344CB8AC3E}">
        <p14:creationId xmlns:p14="http://schemas.microsoft.com/office/powerpoint/2010/main" val="4284679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E02F44B-D1E7-0743-83E2-17CE15D90960}"/>
              </a:ext>
            </a:extLst>
          </p:cNvPr>
          <p:cNvSpPr/>
          <p:nvPr/>
        </p:nvSpPr>
        <p:spPr>
          <a:xfrm>
            <a:off x="797643" y="2151727"/>
            <a:ext cx="7546428" cy="707886"/>
          </a:xfrm>
          <a:prstGeom prst="rect">
            <a:avLst/>
          </a:prstGeom>
        </p:spPr>
        <p:txBody>
          <a:bodyPr wrap="square">
            <a:spAutoFit/>
          </a:bodyPr>
          <a:lstStyle/>
          <a:p>
            <a:pPr marL="685800"/>
            <a:r>
              <a:rPr lang="en-GB" sz="2000" i="1" dirty="0">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Graphical user interface, application&#10;&#10;Description automatically generated with medium confidence">
            <a:extLst>
              <a:ext uri="{FF2B5EF4-FFF2-40B4-BE49-F238E27FC236}">
                <a16:creationId xmlns:a16="http://schemas.microsoft.com/office/drawing/2014/main" id="{E23C99B1-8983-784F-B5CF-1E33250FC8CB}"/>
              </a:ext>
            </a:extLst>
          </p:cNvPr>
          <p:cNvPicPr>
            <a:picLocks noChangeAspect="1"/>
          </p:cNvPicPr>
          <p:nvPr/>
        </p:nvPicPr>
        <p:blipFill>
          <a:blip r:embed="rId2"/>
          <a:stretch>
            <a:fillRect/>
          </a:stretch>
        </p:blipFill>
        <p:spPr>
          <a:xfrm>
            <a:off x="505218" y="2859613"/>
            <a:ext cx="8131277" cy="1274688"/>
          </a:xfrm>
          <a:prstGeom prst="rect">
            <a:avLst/>
          </a:prstGeom>
        </p:spPr>
      </p:pic>
    </p:spTree>
    <p:extLst>
      <p:ext uri="{BB962C8B-B14F-4D97-AF65-F5344CB8AC3E}">
        <p14:creationId xmlns:p14="http://schemas.microsoft.com/office/powerpoint/2010/main" val="1906526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E02F44B-D1E7-0743-83E2-17CE15D90960}"/>
              </a:ext>
            </a:extLst>
          </p:cNvPr>
          <p:cNvSpPr/>
          <p:nvPr/>
        </p:nvSpPr>
        <p:spPr>
          <a:xfrm>
            <a:off x="797643" y="2151727"/>
            <a:ext cx="7546428" cy="707886"/>
          </a:xfrm>
          <a:prstGeom prst="rect">
            <a:avLst/>
          </a:prstGeom>
        </p:spPr>
        <p:txBody>
          <a:bodyPr wrap="square">
            <a:spAutoFit/>
          </a:bodyPr>
          <a:lstStyle/>
          <a:p>
            <a:pPr marL="685800"/>
            <a:r>
              <a:rPr lang="en-GB" sz="2000" i="1" dirty="0">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Graphical user interface, text, application, letter, email&#10;&#10;Description automatically generated">
            <a:extLst>
              <a:ext uri="{FF2B5EF4-FFF2-40B4-BE49-F238E27FC236}">
                <a16:creationId xmlns:a16="http://schemas.microsoft.com/office/drawing/2014/main" id="{2A4533CB-A01E-AF4A-A0ED-CE451E9FBA1A}"/>
              </a:ext>
            </a:extLst>
          </p:cNvPr>
          <p:cNvPicPr>
            <a:picLocks noChangeAspect="1"/>
          </p:cNvPicPr>
          <p:nvPr/>
        </p:nvPicPr>
        <p:blipFill>
          <a:blip r:embed="rId2"/>
          <a:stretch>
            <a:fillRect/>
          </a:stretch>
        </p:blipFill>
        <p:spPr>
          <a:xfrm>
            <a:off x="1740310" y="390149"/>
            <a:ext cx="5936165" cy="6147811"/>
          </a:xfrm>
          <a:prstGeom prst="rect">
            <a:avLst/>
          </a:prstGeom>
        </p:spPr>
      </p:pic>
    </p:spTree>
    <p:extLst>
      <p:ext uri="{BB962C8B-B14F-4D97-AF65-F5344CB8AC3E}">
        <p14:creationId xmlns:p14="http://schemas.microsoft.com/office/powerpoint/2010/main" val="4211855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E02F44B-D1E7-0743-83E2-17CE15D90960}"/>
              </a:ext>
            </a:extLst>
          </p:cNvPr>
          <p:cNvSpPr/>
          <p:nvPr/>
        </p:nvSpPr>
        <p:spPr>
          <a:xfrm>
            <a:off x="797643" y="2151727"/>
            <a:ext cx="7546428" cy="707886"/>
          </a:xfrm>
          <a:prstGeom prst="rect">
            <a:avLst/>
          </a:prstGeom>
        </p:spPr>
        <p:txBody>
          <a:bodyPr wrap="square">
            <a:spAutoFit/>
          </a:bodyPr>
          <a:lstStyle/>
          <a:p>
            <a:pPr marL="685800"/>
            <a:r>
              <a:rPr lang="en-GB" sz="2000" i="1" dirty="0">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Graphical user interface, text, application, email&#10;&#10;Description automatically generated">
            <a:extLst>
              <a:ext uri="{FF2B5EF4-FFF2-40B4-BE49-F238E27FC236}">
                <a16:creationId xmlns:a16="http://schemas.microsoft.com/office/drawing/2014/main" id="{5BE367D6-B012-1946-9D51-BE976D9B719E}"/>
              </a:ext>
            </a:extLst>
          </p:cNvPr>
          <p:cNvPicPr>
            <a:picLocks noChangeAspect="1"/>
          </p:cNvPicPr>
          <p:nvPr/>
        </p:nvPicPr>
        <p:blipFill>
          <a:blip r:embed="rId2"/>
          <a:stretch>
            <a:fillRect/>
          </a:stretch>
        </p:blipFill>
        <p:spPr>
          <a:xfrm>
            <a:off x="369089" y="2025445"/>
            <a:ext cx="8302773" cy="2772697"/>
          </a:xfrm>
          <a:prstGeom prst="rect">
            <a:avLst/>
          </a:prstGeom>
        </p:spPr>
      </p:pic>
    </p:spTree>
    <p:extLst>
      <p:ext uri="{BB962C8B-B14F-4D97-AF65-F5344CB8AC3E}">
        <p14:creationId xmlns:p14="http://schemas.microsoft.com/office/powerpoint/2010/main" val="2809367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E02F44B-D1E7-0743-83E2-17CE15D90960}"/>
              </a:ext>
            </a:extLst>
          </p:cNvPr>
          <p:cNvSpPr/>
          <p:nvPr/>
        </p:nvSpPr>
        <p:spPr>
          <a:xfrm>
            <a:off x="797643" y="2151727"/>
            <a:ext cx="7546428" cy="707886"/>
          </a:xfrm>
          <a:prstGeom prst="rect">
            <a:avLst/>
          </a:prstGeom>
        </p:spPr>
        <p:txBody>
          <a:bodyPr wrap="square">
            <a:spAutoFit/>
          </a:bodyPr>
          <a:lstStyle/>
          <a:p>
            <a:pPr marL="685800"/>
            <a:r>
              <a:rPr lang="en-GB" sz="2000" i="1" dirty="0">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DC8A09B-B30D-C14B-A6A6-400A3CC5841A}"/>
              </a:ext>
            </a:extLst>
          </p:cNvPr>
          <p:cNvSpPr txBox="1"/>
          <p:nvPr/>
        </p:nvSpPr>
        <p:spPr>
          <a:xfrm>
            <a:off x="495959" y="2059969"/>
            <a:ext cx="8149795" cy="1754326"/>
          </a:xfrm>
          <a:prstGeom prst="rect">
            <a:avLst/>
          </a:prstGeom>
          <a:noFill/>
        </p:spPr>
        <p:txBody>
          <a:bodyPr wrap="none" rtlCol="0">
            <a:spAutoFit/>
          </a:bodyPr>
          <a:lstStyle/>
          <a:p>
            <a:pPr algn="ctr"/>
            <a:r>
              <a:rPr lang="en-US" sz="3600" dirty="0"/>
              <a:t>So, why was I denied whistleblower status </a:t>
            </a:r>
          </a:p>
          <a:p>
            <a:pPr algn="ctr"/>
            <a:r>
              <a:rPr lang="en-US" sz="3600" dirty="0"/>
              <a:t>by Judge Tayler </a:t>
            </a:r>
          </a:p>
          <a:p>
            <a:pPr algn="ctr"/>
            <a:r>
              <a:rPr lang="en-US" sz="3600" dirty="0"/>
              <a:t>at my Employment Tribunal?</a:t>
            </a:r>
          </a:p>
        </p:txBody>
      </p:sp>
    </p:spTree>
    <p:extLst>
      <p:ext uri="{BB962C8B-B14F-4D97-AF65-F5344CB8AC3E}">
        <p14:creationId xmlns:p14="http://schemas.microsoft.com/office/powerpoint/2010/main" val="1682420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pic>
        <p:nvPicPr>
          <p:cNvPr id="5" name="Picture 4" descr="Text, letter&#10;&#10;Description automatically generated">
            <a:extLst>
              <a:ext uri="{FF2B5EF4-FFF2-40B4-BE49-F238E27FC236}">
                <a16:creationId xmlns:a16="http://schemas.microsoft.com/office/drawing/2014/main" id="{CABBF532-A452-FD4E-AB47-3BAB658B7E58}"/>
              </a:ext>
            </a:extLst>
          </p:cNvPr>
          <p:cNvPicPr/>
          <p:nvPr/>
        </p:nvPicPr>
        <p:blipFill>
          <a:blip r:embed="rId2">
            <a:extLst>
              <a:ext uri="{28A0092B-C50C-407E-A947-70E740481C1C}">
                <a14:useLocalDpi xmlns:a14="http://schemas.microsoft.com/office/drawing/2010/main" val="0"/>
              </a:ext>
            </a:extLst>
          </a:blip>
          <a:stretch>
            <a:fillRect/>
          </a:stretch>
        </p:blipFill>
        <p:spPr>
          <a:xfrm>
            <a:off x="1708150" y="381317"/>
            <a:ext cx="5727700" cy="6095365"/>
          </a:xfrm>
          <a:prstGeom prst="rect">
            <a:avLst/>
          </a:prstGeom>
        </p:spPr>
      </p:pic>
    </p:spTree>
    <p:extLst>
      <p:ext uri="{BB962C8B-B14F-4D97-AF65-F5344CB8AC3E}">
        <p14:creationId xmlns:p14="http://schemas.microsoft.com/office/powerpoint/2010/main" val="312354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E02F44B-D1E7-0743-83E2-17CE15D90960}"/>
              </a:ext>
            </a:extLst>
          </p:cNvPr>
          <p:cNvSpPr/>
          <p:nvPr/>
        </p:nvSpPr>
        <p:spPr>
          <a:xfrm>
            <a:off x="797643" y="2151727"/>
            <a:ext cx="7546428" cy="707886"/>
          </a:xfrm>
          <a:prstGeom prst="rect">
            <a:avLst/>
          </a:prstGeom>
        </p:spPr>
        <p:txBody>
          <a:bodyPr wrap="square">
            <a:spAutoFit/>
          </a:bodyPr>
          <a:lstStyle/>
          <a:p>
            <a:pPr marL="685800"/>
            <a:r>
              <a:rPr lang="en-GB" sz="2000" i="1" dirty="0">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9BAF0E5-395B-384A-B979-FD120585641D}"/>
              </a:ext>
            </a:extLst>
          </p:cNvPr>
          <p:cNvSpPr txBox="1"/>
          <p:nvPr/>
        </p:nvSpPr>
        <p:spPr>
          <a:xfrm>
            <a:off x="628650" y="2241755"/>
            <a:ext cx="7546429" cy="1477328"/>
          </a:xfrm>
          <a:prstGeom prst="rect">
            <a:avLst/>
          </a:prstGeom>
          <a:noFill/>
        </p:spPr>
        <p:txBody>
          <a:bodyPr wrap="square" rtlCol="0">
            <a:spAutoFit/>
          </a:bodyPr>
          <a:lstStyle/>
          <a:p>
            <a:r>
              <a:rPr lang="en-US" dirty="0"/>
              <a:t>These Tribunal case law precedents define what must be included within a disclosure for it to qualify as a ‘Protected Whistleblower Disclosure’.</a:t>
            </a:r>
          </a:p>
          <a:p>
            <a:endParaRPr lang="en-US" dirty="0"/>
          </a:p>
          <a:p>
            <a:r>
              <a:rPr lang="en-US" dirty="0"/>
              <a:t>The problem is this contradicts PIDA (Public Interest Disclosure Act) and the PCAW/Protect and LBG whistleblower policy!</a:t>
            </a:r>
          </a:p>
        </p:txBody>
      </p:sp>
    </p:spTree>
    <p:extLst>
      <p:ext uri="{BB962C8B-B14F-4D97-AF65-F5344CB8AC3E}">
        <p14:creationId xmlns:p14="http://schemas.microsoft.com/office/powerpoint/2010/main" val="361074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65BA977D-E11E-D14E-A10D-BDC3E5410255}"/>
              </a:ext>
            </a:extLst>
          </p:cNvPr>
          <p:cNvSpPr/>
          <p:nvPr/>
        </p:nvSpPr>
        <p:spPr>
          <a:xfrm>
            <a:off x="788276" y="1127848"/>
            <a:ext cx="7315200" cy="5078313"/>
          </a:xfrm>
          <a:prstGeom prst="rect">
            <a:avLst/>
          </a:prstGeom>
        </p:spPr>
        <p:txBody>
          <a:bodyPr wrap="square">
            <a:spAutoFit/>
          </a:bodyPr>
          <a:lstStyle/>
          <a:p>
            <a:r>
              <a:rPr lang="en-US" dirty="0">
                <a:latin typeface="Calibri" panose="020F0502020204030204" pitchFamily="34" charset="0"/>
                <a:ea typeface="MS Mincho" panose="02020609040205080304" pitchFamily="49" charset="-128"/>
                <a:cs typeface="Times New Roman" panose="02020603050405020304" pitchFamily="18" charset="0"/>
              </a:rPr>
              <a:t>IMPORTANTLY, and I cannot stress just how important this one line is, the policies tell employees ‘HOW’ to blow the whistle; </a:t>
            </a:r>
          </a:p>
          <a:p>
            <a:endParaRPr lang="en-US" b="1" dirty="0">
              <a:latin typeface="Calibri" panose="020F0502020204030204" pitchFamily="34" charset="0"/>
              <a:ea typeface="MS Mincho" panose="02020609040205080304" pitchFamily="49" charset="-128"/>
              <a:cs typeface="Times New Roman" panose="02020603050405020304" pitchFamily="18" charset="0"/>
            </a:endParaRPr>
          </a:p>
          <a:p>
            <a:r>
              <a:rPr lang="en-US" b="1" dirty="0">
                <a:latin typeface="Calibri" panose="020F0502020204030204" pitchFamily="34" charset="0"/>
                <a:ea typeface="MS Mincho" panose="02020609040205080304" pitchFamily="49" charset="-128"/>
                <a:cs typeface="Times New Roman" panose="02020603050405020304" pitchFamily="18" charset="0"/>
              </a:rPr>
              <a:t>‘</a:t>
            </a:r>
            <a:r>
              <a:rPr lang="en-US" b="1" i="1" dirty="0">
                <a:latin typeface="Calibri" panose="020F0502020204030204" pitchFamily="34" charset="0"/>
                <a:ea typeface="MS Mincho" panose="02020609040205080304" pitchFamily="49" charset="-128"/>
                <a:cs typeface="Times New Roman" panose="02020603050405020304" pitchFamily="18" charset="0"/>
              </a:rPr>
              <a:t>Colleagues should report a concern about wrongdoing or malpractice to line management in the first instance.’</a:t>
            </a:r>
            <a:endParaRPr lang="en-GB" dirty="0">
              <a:latin typeface="Cambria" panose="02040503050406030204" pitchFamily="18" charset="0"/>
              <a:ea typeface="MS Mincho" panose="02020609040205080304" pitchFamily="49" charset="-128"/>
              <a:cs typeface="Times New Roman" panose="02020603050405020304" pitchFamily="18" charset="0"/>
            </a:endParaRPr>
          </a:p>
          <a:p>
            <a:r>
              <a:rPr lang="en-US" dirty="0">
                <a:latin typeface="Calibri" panose="020F0502020204030204" pitchFamily="34" charset="0"/>
                <a:ea typeface="MS Mincho" panose="02020609040205080304" pitchFamily="49" charset="-128"/>
                <a:cs typeface="Times New Roman" panose="02020603050405020304" pitchFamily="18" charset="0"/>
              </a:rPr>
              <a:t> </a:t>
            </a:r>
            <a:endParaRPr lang="en-GB" dirty="0">
              <a:latin typeface="Cambria" panose="02040503050406030204" pitchFamily="18" charset="0"/>
              <a:ea typeface="MS Mincho" panose="02020609040205080304" pitchFamily="49" charset="-128"/>
              <a:cs typeface="Times New Roman" panose="02020603050405020304" pitchFamily="18" charset="0"/>
            </a:endParaRPr>
          </a:p>
          <a:p>
            <a:r>
              <a:rPr lang="en-US" dirty="0">
                <a:latin typeface="Calibri" panose="020F0502020204030204" pitchFamily="34" charset="0"/>
                <a:ea typeface="MS Mincho" panose="02020609040205080304" pitchFamily="49" charset="-128"/>
                <a:cs typeface="Times New Roman" panose="02020603050405020304" pitchFamily="18" charset="0"/>
              </a:rPr>
              <a:t>That’s the only information in the whistleblower policy as to how an employee must make their disclosures so as to ensure that they receive the protection of law.</a:t>
            </a:r>
          </a:p>
          <a:p>
            <a:endParaRPr lang="en-US" dirty="0">
              <a:latin typeface="Calibri" panose="020F0502020204030204" pitchFamily="34" charset="0"/>
              <a:ea typeface="MS Mincho" panose="02020609040205080304" pitchFamily="49" charset="-128"/>
              <a:cs typeface="Times New Roman" panose="02020603050405020304" pitchFamily="18" charset="0"/>
            </a:endParaRPr>
          </a:p>
          <a:p>
            <a:r>
              <a:rPr lang="en-US" dirty="0">
                <a:latin typeface="Calibri" panose="020F0502020204030204" pitchFamily="34" charset="0"/>
                <a:ea typeface="MS Mincho" panose="02020609040205080304" pitchFamily="49" charset="-128"/>
                <a:cs typeface="Times New Roman" panose="02020603050405020304" pitchFamily="18" charset="0"/>
              </a:rPr>
              <a:t>One line, but more important and more misleading than you can possibly imagine, and the line that means that every employee at Lloyds, and every employee of a bank or firm with such a policy based upon the Protect/PCAW model policy has no protection under law whatsoever. </a:t>
            </a:r>
          </a:p>
          <a:p>
            <a:endParaRPr lang="en-US" dirty="0">
              <a:latin typeface="Calibri" panose="020F0502020204030204" pitchFamily="34" charset="0"/>
              <a:ea typeface="MS Mincho" panose="02020609040205080304" pitchFamily="49" charset="-128"/>
              <a:cs typeface="Times New Roman" panose="02020603050405020304" pitchFamily="18" charset="0"/>
            </a:endParaRPr>
          </a:p>
          <a:p>
            <a:endParaRPr lang="en-US" dirty="0">
              <a:latin typeface="Calibri" panose="020F0502020204030204" pitchFamily="34" charset="0"/>
              <a:ea typeface="MS Mincho" panose="02020609040205080304" pitchFamily="49" charset="-128"/>
              <a:cs typeface="Times New Roman" panose="02020603050405020304" pitchFamily="18" charset="0"/>
            </a:endParaRPr>
          </a:p>
          <a:p>
            <a:r>
              <a:rPr lang="en-US" dirty="0">
                <a:latin typeface="Calibri" panose="020F0502020204030204" pitchFamily="34" charset="0"/>
                <a:ea typeface="MS Mincho" panose="02020609040205080304" pitchFamily="49" charset="-128"/>
                <a:cs typeface="Times New Roman" panose="02020603050405020304" pitchFamily="18" charset="0"/>
              </a:rPr>
              <a:t>Why? Because of that Employment Tribunal case law that demands the disclosure be made in a specific fashion, and what it MUST include.</a:t>
            </a:r>
            <a:endParaRPr lang="en-GB"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705519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450B7BA8-A9C5-3D4E-9DFB-32AF3A4A00E0}"/>
              </a:ext>
            </a:extLst>
          </p:cNvPr>
          <p:cNvSpPr/>
          <p:nvPr/>
        </p:nvSpPr>
        <p:spPr>
          <a:xfrm>
            <a:off x="508609" y="928838"/>
            <a:ext cx="8124495" cy="4616648"/>
          </a:xfrm>
          <a:prstGeom prst="rect">
            <a:avLst/>
          </a:prstGeom>
        </p:spPr>
        <p:txBody>
          <a:bodyPr wrap="square">
            <a:spAutoFit/>
          </a:bodyPr>
          <a:lstStyle/>
          <a:p>
            <a:r>
              <a:rPr lang="en-GB" sz="1400" i="1" dirty="0">
                <a:solidFill>
                  <a:srgbClr val="000000"/>
                </a:solidFill>
                <a:latin typeface="Helvetica" pitchFamily="2" charset="0"/>
                <a:ea typeface="Times New Roman" panose="02020603050405020304" pitchFamily="18" charset="0"/>
                <a:cs typeface="Times New Roman" panose="02020603050405020304" pitchFamily="18" charset="0"/>
              </a:rPr>
              <a:t>- The Lloyds whistleblower policy itself and the fact that it:</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Helvetica" pitchFamily="2" charset="0"/>
                <a:ea typeface="Times New Roman" panose="02020603050405020304" pitchFamily="18" charset="0"/>
                <a:cs typeface="Times New Roman" panose="02020603050405020304" pitchFamily="18" charset="0"/>
              </a:rPr>
              <a:t>a) Misleads all employees by stating that it is consistent with all applicable laws (PIDA is the only applicable)</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Helvetica" pitchFamily="2" charset="0"/>
                <a:ea typeface="Times New Roman" panose="02020603050405020304" pitchFamily="18" charset="0"/>
                <a:cs typeface="Times New Roman" panose="02020603050405020304" pitchFamily="18" charset="0"/>
              </a:rPr>
              <a:t>b) Misleads all employees by stating that they are afforded protection under said policy</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Helvetica" pitchFamily="2" charset="0"/>
                <a:ea typeface="Times New Roman" panose="02020603050405020304" pitchFamily="18" charset="0"/>
                <a:cs typeface="Times New Roman" panose="02020603050405020304" pitchFamily="18" charset="0"/>
              </a:rPr>
              <a:t>c) Misleads all employees by detailing precisely what employees are obliged to do; Simply ‘Raise a concern’ if you see conduct that breaches UK laws, regulatory codes or Lloyds own policies</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Helvetica" pitchFamily="2" charset="0"/>
                <a:ea typeface="Times New Roman" panose="02020603050405020304" pitchFamily="18" charset="0"/>
                <a:cs typeface="Times New Roman" panose="02020603050405020304" pitchFamily="18" charset="0"/>
              </a:rPr>
              <a:t>d) Misleads all employees by stating that it is sufficient to raise these concerns with your line manager or other senior manager</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Helvetica" pitchFamily="2" charset="0"/>
                <a:ea typeface="Times New Roman" panose="02020603050405020304" pitchFamily="18" charset="0"/>
                <a:cs typeface="Times New Roman" panose="02020603050405020304" pitchFamily="18"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Helvetica" pitchFamily="2" charset="0"/>
                <a:ea typeface="Times New Roman" panose="02020603050405020304" pitchFamily="18" charset="0"/>
                <a:cs typeface="Times New Roman" panose="02020603050405020304" pitchFamily="18" charset="0"/>
              </a:rPr>
              <a:t>I followed this to the letter as I was trained by Lloyds to do.</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Helvetica" pitchFamily="2" charset="0"/>
                <a:ea typeface="Times New Roman" panose="02020603050405020304" pitchFamily="18" charset="0"/>
                <a:cs typeface="Times New Roman" panose="02020603050405020304" pitchFamily="18" charset="0"/>
              </a:rPr>
              <a:t>They then argued, only in the closing arguments rather than during the hearing so that it could not be contested by me, and produced precedent after precedent to support, that my disclosures were not protected disclosures in the first instance because I had not made them in the correct fashion, or had not made specific enough allegations etc etc.</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Helvetica" pitchFamily="2" charset="0"/>
                <a:ea typeface="Times New Roman" panose="02020603050405020304" pitchFamily="18" charset="0"/>
                <a:cs typeface="Times New Roman" panose="02020603050405020304" pitchFamily="18"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b="1" i="1" dirty="0">
                <a:solidFill>
                  <a:srgbClr val="000000"/>
                </a:solidFill>
                <a:latin typeface="Helvetica" pitchFamily="2" charset="0"/>
                <a:ea typeface="Times New Roman" panose="02020603050405020304" pitchFamily="18" charset="0"/>
                <a:cs typeface="Times New Roman" panose="02020603050405020304" pitchFamily="18" charset="0"/>
              </a:rPr>
              <a:t>Essentially, they trained me to blow the whistle in a manner that they knew was NOT consistent with all applicable laws, that they knew did NOT afford any protection to employees whatsoever, and that they knew would guarantee them a win in the event that any employee brought a whistleblower case to Tribunal or Court.</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Helvetica" pitchFamily="2" charset="0"/>
                <a:ea typeface="Times New Roman" panose="02020603050405020304" pitchFamily="18" charset="0"/>
                <a:cs typeface="Times New Roman" panose="02020603050405020304" pitchFamily="18"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Helvetica" pitchFamily="2" charset="0"/>
                <a:ea typeface="Times New Roman" panose="02020603050405020304" pitchFamily="18" charset="0"/>
                <a:cs typeface="Times New Roman" panose="02020603050405020304" pitchFamily="18" charset="0"/>
              </a:rPr>
              <a:t>Their argument at the Tribunal was contrary to that contained in their own whistleblower policy.</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6320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2C4BD6EB-F524-5F49-89D0-A97BCC0B6AAD}"/>
              </a:ext>
            </a:extLst>
          </p:cNvPr>
          <p:cNvSpPr/>
          <p:nvPr/>
        </p:nvSpPr>
        <p:spPr>
          <a:xfrm>
            <a:off x="529629" y="606397"/>
            <a:ext cx="8082455" cy="5478423"/>
          </a:xfrm>
          <a:prstGeom prst="rect">
            <a:avLst/>
          </a:prstGeom>
        </p:spPr>
        <p:txBody>
          <a:bodyPr wrap="square">
            <a:spAutoFit/>
          </a:bodyPr>
          <a:lstStyle/>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Your approach and understanding appears to be to provide comfort and encouragement to such people so that they come forward, and without regard for their wellbeing if they do.</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This is utterly wrong.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This is knowingly creating the illusion to millions of employees that they have protection if they follow these policies as written, which most will do rather than call for advice, because these policies:</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State that they are consistent with relevant law</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State that employees have protection by law against retaliation or other detriment</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State clearly how they should blow the whistle so as to ensure said protection.</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Every employee that blows the whistle faces the very real prospect of losing everything as you well know. So, your policy MUST first and foremost protect that employee and mitigate against EVERY possible detriment that they might suffer, and if it has to be legalistic then so be it.</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Your model policy is misleading millions of employees and leaving them vulnerable.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However, worst of all is that they will trust the policy because of PCAW’s (now Protect) supposed standing in respect to whistleblower law, and therefore you are knowingly leading them down the path whereby they will, without knowing it, be gambling their entire livelihood and the futures of their family and with little or no chance of justice should they need to avail themselves of the legal system.</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policy doesn't have to tell you how to sue if you suffer detriment, but it should tell you precisely what to do according to case law so that in the event that you do have to sue, you have not already prejudiced your case and guaranteed a defeat!!</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4920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pic>
        <p:nvPicPr>
          <p:cNvPr id="4" name="Picture 3" descr="Graphical user interface, text, application, email&#10;&#10;Description automatically generated">
            <a:extLst>
              <a:ext uri="{FF2B5EF4-FFF2-40B4-BE49-F238E27FC236}">
                <a16:creationId xmlns:a16="http://schemas.microsoft.com/office/drawing/2014/main" id="{65C6E17D-A3BF-FD43-8180-F262607CDEFD}"/>
              </a:ext>
            </a:extLst>
          </p:cNvPr>
          <p:cNvPicPr>
            <a:picLocks noChangeAspect="1"/>
          </p:cNvPicPr>
          <p:nvPr/>
        </p:nvPicPr>
        <p:blipFill>
          <a:blip r:embed="rId2"/>
          <a:stretch>
            <a:fillRect/>
          </a:stretch>
        </p:blipFill>
        <p:spPr>
          <a:xfrm>
            <a:off x="628650" y="1248298"/>
            <a:ext cx="8107934" cy="4777890"/>
          </a:xfrm>
          <a:prstGeom prst="rect">
            <a:avLst/>
          </a:prstGeom>
        </p:spPr>
      </p:pic>
    </p:spTree>
    <p:extLst>
      <p:ext uri="{BB962C8B-B14F-4D97-AF65-F5344CB8AC3E}">
        <p14:creationId xmlns:p14="http://schemas.microsoft.com/office/powerpoint/2010/main" val="2527053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pic>
        <p:nvPicPr>
          <p:cNvPr id="5" name="Picture 4" descr="Text&#10;&#10;Description automatically generated">
            <a:extLst>
              <a:ext uri="{FF2B5EF4-FFF2-40B4-BE49-F238E27FC236}">
                <a16:creationId xmlns:a16="http://schemas.microsoft.com/office/drawing/2014/main" id="{528EB115-2C41-1C4D-AA3F-2D477FDF228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28649" y="736526"/>
            <a:ext cx="7706053" cy="5296412"/>
          </a:xfrm>
          <a:prstGeom prst="rect">
            <a:avLst/>
          </a:prstGeom>
        </p:spPr>
      </p:pic>
    </p:spTree>
    <p:extLst>
      <p:ext uri="{BB962C8B-B14F-4D97-AF65-F5344CB8AC3E}">
        <p14:creationId xmlns:p14="http://schemas.microsoft.com/office/powerpoint/2010/main" val="326694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Rectangle 1">
            <a:extLst>
              <a:ext uri="{FF2B5EF4-FFF2-40B4-BE49-F238E27FC236}">
                <a16:creationId xmlns:a16="http://schemas.microsoft.com/office/drawing/2014/main" id="{19642981-53CB-EB4D-96CE-352571515F39}"/>
              </a:ext>
            </a:extLst>
          </p:cNvPr>
          <p:cNvSpPr/>
          <p:nvPr/>
        </p:nvSpPr>
        <p:spPr>
          <a:xfrm>
            <a:off x="725214" y="736526"/>
            <a:ext cx="7535917" cy="5078313"/>
          </a:xfrm>
          <a:prstGeom prst="rect">
            <a:avLst/>
          </a:prstGeom>
        </p:spPr>
        <p:txBody>
          <a:bodyPr wrap="square">
            <a:spAutoFit/>
          </a:bodyPr>
          <a:lstStyle/>
          <a:p>
            <a:r>
              <a:rPr lang="en-GB" dirty="0">
                <a:latin typeface="OpenSans"/>
              </a:rPr>
              <a:t>Liz Gardiner CEO of Protect (Formerly PCAW)</a:t>
            </a:r>
          </a:p>
          <a:p>
            <a:endParaRPr lang="en-GB" dirty="0">
              <a:latin typeface="OpenSans"/>
            </a:endParaRPr>
          </a:p>
          <a:p>
            <a:r>
              <a:rPr lang="en-GB" i="1" dirty="0">
                <a:latin typeface="OpenSans"/>
              </a:rPr>
              <a:t>“We decided that, three years after the new whistleblowing rules were implemented by the financial regulators in 2016, it was time to revisit the sector and once again scrutinise the data to see what difference, if any, those rules made. Was it easier now to be a whistleblower? Were they better treated? Had the rules on employers made a difference to workplace culture in the City? </a:t>
            </a:r>
          </a:p>
          <a:p>
            <a:endParaRPr lang="en-GB" i="1" dirty="0"/>
          </a:p>
          <a:p>
            <a:r>
              <a:rPr lang="en-GB" i="1" dirty="0">
                <a:latin typeface="OpenSans"/>
              </a:rPr>
              <a:t>Our findings were revealing. We identified some real changes from our first Silence in The City report – with </a:t>
            </a:r>
            <a:r>
              <a:rPr lang="en-GB" b="1" i="1" dirty="0">
                <a:latin typeface="OpenSans"/>
              </a:rPr>
              <a:t>much more awareness and trust by employees in the internal whistleblowing arrangements put in place by employers</a:t>
            </a:r>
            <a:r>
              <a:rPr lang="en-GB" i="1" dirty="0">
                <a:latin typeface="OpenSans"/>
              </a:rPr>
              <a:t>. </a:t>
            </a:r>
          </a:p>
          <a:p>
            <a:r>
              <a:rPr lang="en-GB" i="1" dirty="0">
                <a:latin typeface="OpenSans"/>
              </a:rPr>
              <a:t>But we also found much to suggest that the changes are only cosmetic. While our sample are whistleblowers who have self-identified as in need of advice - </a:t>
            </a:r>
            <a:r>
              <a:rPr lang="en-GB" b="1" i="1" u="sng" dirty="0">
                <a:solidFill>
                  <a:srgbClr val="FF0000"/>
                </a:solidFill>
                <a:latin typeface="OpenSans"/>
              </a:rPr>
              <a:t>we were shocked </a:t>
            </a:r>
            <a:r>
              <a:rPr lang="en-GB" b="1" i="1" dirty="0">
                <a:latin typeface="OpenSans"/>
              </a:rPr>
              <a:t>to find that still 7 in 10 of those raising concerns were victimised for doing so and a third reported that their concerns were ignored</a:t>
            </a:r>
            <a:r>
              <a:rPr lang="en-GB" i="1" dirty="0">
                <a:latin typeface="OpenSans"/>
              </a:rPr>
              <a:t>.” </a:t>
            </a:r>
            <a:endParaRPr lang="en-GB" i="1" dirty="0"/>
          </a:p>
        </p:txBody>
      </p:sp>
    </p:spTree>
    <p:extLst>
      <p:ext uri="{BB962C8B-B14F-4D97-AF65-F5344CB8AC3E}">
        <p14:creationId xmlns:p14="http://schemas.microsoft.com/office/powerpoint/2010/main" val="225221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pic>
        <p:nvPicPr>
          <p:cNvPr id="4" name="Picture 3" descr="Graphical user interface, text, application&#10;&#10;Description automatically generated">
            <a:extLst>
              <a:ext uri="{FF2B5EF4-FFF2-40B4-BE49-F238E27FC236}">
                <a16:creationId xmlns:a16="http://schemas.microsoft.com/office/drawing/2014/main" id="{D217E01D-6D2E-AA40-B638-4DA54DD273CE}"/>
              </a:ext>
            </a:extLst>
          </p:cNvPr>
          <p:cNvPicPr>
            <a:picLocks noChangeAspect="1"/>
          </p:cNvPicPr>
          <p:nvPr/>
        </p:nvPicPr>
        <p:blipFill>
          <a:blip r:embed="rId2"/>
          <a:stretch>
            <a:fillRect/>
          </a:stretch>
        </p:blipFill>
        <p:spPr>
          <a:xfrm>
            <a:off x="241173" y="1442266"/>
            <a:ext cx="8678421" cy="4070410"/>
          </a:xfrm>
          <a:prstGeom prst="rect">
            <a:avLst/>
          </a:prstGeom>
        </p:spPr>
      </p:pic>
    </p:spTree>
    <p:extLst>
      <p:ext uri="{BB962C8B-B14F-4D97-AF65-F5344CB8AC3E}">
        <p14:creationId xmlns:p14="http://schemas.microsoft.com/office/powerpoint/2010/main" val="3515350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75E7858-96D4-9B41-A65B-638169260AF2}"/>
              </a:ext>
            </a:extLst>
          </p:cNvPr>
          <p:cNvSpPr txBox="1"/>
          <p:nvPr/>
        </p:nvSpPr>
        <p:spPr>
          <a:xfrm>
            <a:off x="973394" y="2625213"/>
            <a:ext cx="7477111" cy="584775"/>
          </a:xfrm>
          <a:prstGeom prst="rect">
            <a:avLst/>
          </a:prstGeom>
          <a:noFill/>
        </p:spPr>
        <p:txBody>
          <a:bodyPr wrap="none" rtlCol="0">
            <a:spAutoFit/>
          </a:bodyPr>
          <a:lstStyle/>
          <a:p>
            <a:r>
              <a:rPr lang="en-US" sz="3200" dirty="0"/>
              <a:t>Why is the CEO of PCAW/Protect ‘shocked’?</a:t>
            </a:r>
          </a:p>
        </p:txBody>
      </p:sp>
    </p:spTree>
    <p:extLst>
      <p:ext uri="{BB962C8B-B14F-4D97-AF65-F5344CB8AC3E}">
        <p14:creationId xmlns:p14="http://schemas.microsoft.com/office/powerpoint/2010/main" val="2765419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56C8E2A-AA26-DC45-96E9-135821EF2666}"/>
              </a:ext>
            </a:extLst>
          </p:cNvPr>
          <p:cNvSpPr/>
          <p:nvPr/>
        </p:nvSpPr>
        <p:spPr>
          <a:xfrm>
            <a:off x="1189703" y="1490008"/>
            <a:ext cx="6794091" cy="3077766"/>
          </a:xfrm>
          <a:prstGeom prst="rect">
            <a:avLst/>
          </a:prstGeom>
        </p:spPr>
        <p:txBody>
          <a:bodyPr wrap="square">
            <a:spAutoFit/>
          </a:bodyPr>
          <a:lstStyle/>
          <a:p>
            <a:r>
              <a:rPr lang="en-GB" sz="1600" dirty="0">
                <a:latin typeface="Helvetica" pitchFamily="2" charset="0"/>
                <a:ea typeface="Times New Roman" panose="02020603050405020304" pitchFamily="18" charset="0"/>
              </a:rPr>
              <a:t>On 10 Jan 2017, at 10:45, xxxxx xxxxx xx@pcaw.org.uk wrote:</a:t>
            </a:r>
            <a:endParaRPr lang="en-GB" sz="2800" dirty="0">
              <a:latin typeface="Times New Roman" panose="02020603050405020304" pitchFamily="18" charset="0"/>
              <a:ea typeface="Times New Roman" panose="02020603050405020304" pitchFamily="18" charset="0"/>
            </a:endParaRPr>
          </a:p>
          <a:p>
            <a:r>
              <a:rPr lang="en-GB" sz="1600" dirty="0">
                <a:latin typeface="Helvetica" pitchFamily="2" charset="0"/>
                <a:ea typeface="Times New Roman" panose="02020603050405020304" pitchFamily="18" charset="0"/>
              </a:rPr>
              <a:t> </a:t>
            </a:r>
            <a:endParaRPr lang="en-GB" sz="2800" dirty="0">
              <a:latin typeface="Times New Roman" panose="02020603050405020304" pitchFamily="18" charset="0"/>
              <a:ea typeface="Times New Roman" panose="02020603050405020304" pitchFamily="18" charset="0"/>
            </a:endParaRPr>
          </a:p>
          <a:p>
            <a:r>
              <a:rPr lang="en-GB" dirty="0">
                <a:latin typeface="Arial" panose="020B0604020202020204" pitchFamily="34" charset="0"/>
                <a:ea typeface="Times New Roman" panose="02020603050405020304" pitchFamily="18" charset="0"/>
              </a:rPr>
              <a:t>Hi Paul</a:t>
            </a:r>
            <a:endParaRPr lang="en-GB" sz="2800" dirty="0">
              <a:latin typeface="Times New Roman" panose="02020603050405020304" pitchFamily="18" charset="0"/>
              <a:ea typeface="Times New Roman" panose="02020603050405020304" pitchFamily="18" charset="0"/>
            </a:endParaRPr>
          </a:p>
          <a:p>
            <a:br>
              <a:rPr lang="en-GB" dirty="0">
                <a:latin typeface="Arial" panose="020B0604020202020204" pitchFamily="34" charset="0"/>
                <a:ea typeface="Times New Roman" panose="02020603050405020304" pitchFamily="18" charset="0"/>
              </a:rPr>
            </a:br>
            <a:r>
              <a:rPr lang="en-GB" dirty="0">
                <a:latin typeface="Arial" panose="020B0604020202020204" pitchFamily="34" charset="0"/>
                <a:ea typeface="Times New Roman" panose="02020603050405020304" pitchFamily="18" charset="0"/>
              </a:rPr>
              <a:t>I have attached our model policy, the principles and wording of which have remained the same for many years. The language used is </a:t>
            </a:r>
            <a:r>
              <a:rPr lang="en-GB" b="1" i="1" u="sng" dirty="0">
                <a:latin typeface="Arial" panose="020B0604020202020204" pitchFamily="34" charset="0"/>
                <a:ea typeface="Times New Roman" panose="02020603050405020304" pitchFamily="18" charset="0"/>
              </a:rPr>
              <a:t>deliberately non-legalistic </a:t>
            </a:r>
            <a:r>
              <a:rPr lang="en-GB" dirty="0">
                <a:latin typeface="Arial" panose="020B0604020202020204" pitchFamily="34" charset="0"/>
                <a:ea typeface="Times New Roman" panose="02020603050405020304" pitchFamily="18" charset="0"/>
              </a:rPr>
              <a:t>but is in compliance with the law. Many organisations have amended it to suit their own models over the years. We don't have 'sign off' on any organisations own policy.</a:t>
            </a:r>
            <a:br>
              <a:rPr lang="en-GB" dirty="0">
                <a:latin typeface="Arial" panose="020B0604020202020204" pitchFamily="34" charset="0"/>
                <a:ea typeface="Times New Roman" panose="02020603050405020304" pitchFamily="18" charset="0"/>
              </a:rPr>
            </a:br>
            <a:endParaRPr lang="en-US" dirty="0"/>
          </a:p>
        </p:txBody>
      </p:sp>
    </p:spTree>
    <p:extLst>
      <p:ext uri="{BB962C8B-B14F-4D97-AF65-F5344CB8AC3E}">
        <p14:creationId xmlns:p14="http://schemas.microsoft.com/office/powerpoint/2010/main" val="3863176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0687559-8044-D949-B2CC-988D8D1C6606}"/>
              </a:ext>
            </a:extLst>
          </p:cNvPr>
          <p:cNvSpPr txBox="1"/>
          <p:nvPr/>
        </p:nvSpPr>
        <p:spPr>
          <a:xfrm>
            <a:off x="619433" y="689788"/>
            <a:ext cx="7590503" cy="5478423"/>
          </a:xfrm>
          <a:prstGeom prst="rect">
            <a:avLst/>
          </a:prstGeom>
          <a:noFill/>
        </p:spPr>
        <p:txBody>
          <a:bodyPr wrap="square" rtlCol="0">
            <a:spAutoFit/>
          </a:bodyPr>
          <a:lstStyle/>
          <a:p>
            <a:r>
              <a:rPr lang="en-GB" sz="1000" b="1" i="1" dirty="0"/>
              <a:t>From:</a:t>
            </a:r>
            <a:r>
              <a:rPr lang="en-GB" sz="1000" i="1" dirty="0"/>
              <a:t> Paul Carlier &lt;</a:t>
            </a:r>
            <a:r>
              <a:rPr lang="en-GB" sz="1000" i="1" u="sng" dirty="0">
                <a:hlinkClick r:id="rId2"/>
              </a:rPr>
              <a:t>paul.carlier@live.co.uk</a:t>
            </a:r>
            <a:r>
              <a:rPr lang="en-GB" sz="1000" i="1" dirty="0"/>
              <a:t>&gt;</a:t>
            </a:r>
            <a:br>
              <a:rPr lang="en-GB" sz="1000" i="1" dirty="0"/>
            </a:br>
            <a:r>
              <a:rPr lang="en-GB" sz="1000" b="1" i="1" dirty="0"/>
              <a:t>Sent:</a:t>
            </a:r>
            <a:r>
              <a:rPr lang="en-GB" sz="1000" i="1" dirty="0"/>
              <a:t> 16 January 2017 18:43</a:t>
            </a:r>
            <a:br>
              <a:rPr lang="en-GB" sz="1000" i="1" dirty="0"/>
            </a:br>
            <a:r>
              <a:rPr lang="en-GB" sz="1000" b="1" i="1" dirty="0"/>
              <a:t>To:</a:t>
            </a:r>
            <a:r>
              <a:rPr lang="en-GB" sz="1000" i="1" dirty="0"/>
              <a:t> xxxxxxxxxxxxxxxx</a:t>
            </a:r>
            <a:br>
              <a:rPr lang="en-GB" sz="1000" i="1" dirty="0"/>
            </a:br>
            <a:r>
              <a:rPr lang="en-GB" sz="1000" b="1" i="1" dirty="0"/>
              <a:t>Subject:</a:t>
            </a:r>
            <a:r>
              <a:rPr lang="en-GB" sz="1000" i="1" dirty="0"/>
              <a:t> Re: Lloyds Whistleblower Policy 2014</a:t>
            </a:r>
          </a:p>
          <a:p>
            <a:r>
              <a:rPr lang="en-GB" sz="1000" i="1" dirty="0"/>
              <a:t> </a:t>
            </a:r>
          </a:p>
          <a:p>
            <a:r>
              <a:rPr lang="en-GB" sz="1000" i="1" dirty="0"/>
              <a:t>Hi xxxxxxxxxxx,</a:t>
            </a:r>
          </a:p>
          <a:p>
            <a:r>
              <a:rPr lang="en-GB" sz="1000" i="1" dirty="0"/>
              <a:t>Thank you for your response and provision of the model policy.</a:t>
            </a:r>
          </a:p>
          <a:p>
            <a:r>
              <a:rPr lang="en-GB" sz="1000" i="1" dirty="0"/>
              <a:t> </a:t>
            </a:r>
          </a:p>
          <a:p>
            <a:r>
              <a:rPr lang="en-GB" sz="1000" i="1" dirty="0"/>
              <a:t>I have several concerns regarding this.</a:t>
            </a:r>
          </a:p>
          <a:p>
            <a:r>
              <a:rPr lang="en-GB" sz="1000" i="1" dirty="0"/>
              <a:t> </a:t>
            </a:r>
          </a:p>
          <a:p>
            <a:r>
              <a:rPr lang="en-GB" sz="1000" i="1" dirty="0"/>
              <a:t>1. It is not compliant with the law at all. It might well be compliant with PIDA as written in to legislation, but it is far from consistent with case law. And it is case law that trumps all when it comes to a Court of law or the Employment Tribunal. I have learned this the hard way by way of my tribunal judgement.</a:t>
            </a:r>
          </a:p>
          <a:p>
            <a:r>
              <a:rPr lang="en-GB" sz="1000" i="1" dirty="0"/>
              <a:t> </a:t>
            </a:r>
          </a:p>
          <a:p>
            <a:r>
              <a:rPr lang="en-GB" sz="1000" i="1" dirty="0"/>
              <a:t>2. To be deliberately non-legalistic staggers me. It is supposed to represent the law, the compliance with and upholding of, is entirely a ‘Legal’ matter, by definition it MUST be legalistic. Whilst it does not neccessarily have to be framed in legal jargon, what is written must reflect the legal requirements.</a:t>
            </a:r>
          </a:p>
          <a:p>
            <a:r>
              <a:rPr lang="en-GB" sz="1000" i="1" dirty="0"/>
              <a:t> </a:t>
            </a:r>
          </a:p>
          <a:p>
            <a:r>
              <a:rPr lang="en-GB" sz="1000" i="1" dirty="0"/>
              <a:t>FOR EXAMPLE: </a:t>
            </a:r>
          </a:p>
          <a:p>
            <a:r>
              <a:rPr lang="en-GB" sz="1000" i="1" dirty="0"/>
              <a:t>It is not difficult to explain in said policy that which you must do, and this which your disclosure must specify and contain as determined by case law to ensure protection by PIDA. One paragraph was all that is required. Simply saying that you must ‘raise a concern’ is utterly inadequate and actually false in respect to case law.</a:t>
            </a:r>
          </a:p>
          <a:p>
            <a:r>
              <a:rPr lang="en-GB" sz="1000" i="1" dirty="0"/>
              <a:t> </a:t>
            </a:r>
          </a:p>
          <a:p>
            <a:r>
              <a:rPr lang="en-GB" sz="1000" i="1" dirty="0"/>
              <a:t>3. Lloyds Whistleblower Policy adopts the same framework as your model and reccommended policy. Given PCAW’s prominence in the UK in respect to whistleblowing I imagine that numerous others do the same. </a:t>
            </a:r>
          </a:p>
          <a:p>
            <a:r>
              <a:rPr lang="en-GB" sz="1000" i="1" dirty="0"/>
              <a:t> </a:t>
            </a:r>
          </a:p>
          <a:p>
            <a:r>
              <a:rPr lang="en-GB" sz="1000" i="1" dirty="0"/>
              <a:t>4. Your model policy states:</a:t>
            </a:r>
          </a:p>
          <a:p>
            <a:r>
              <a:rPr lang="en-GB" sz="1000" i="1" dirty="0"/>
              <a:t>Please remember that you do not need to have firm evidence of malpractice before raising a concern.  However we do ask that you explain as fully as you can the information or circumstances that gave rise to your concern.</a:t>
            </a:r>
          </a:p>
          <a:p>
            <a:r>
              <a:rPr lang="en-GB" sz="1000" i="1" dirty="0"/>
              <a:t>That is not what the Judge at my Employment Tribunal ruled. </a:t>
            </a:r>
          </a:p>
          <a:p>
            <a:r>
              <a:rPr lang="en-GB" sz="1000" i="1" dirty="0"/>
              <a:t> </a:t>
            </a:r>
          </a:p>
          <a:p>
            <a:r>
              <a:rPr lang="en-GB" sz="1000" i="1" dirty="0"/>
              <a:t>I followed the Lloyds Whistleblower Policy to the letter. A policy that is based upon your model policy. A policy that states it is consistent with applicable law (the only one is PIDA). A policy that tells employees what their obligations are. A policy that tells employees how they should blow the whistle; namely ‘Raise a concern with your line manager or other senior manager…’. I did exactly that.</a:t>
            </a:r>
          </a:p>
          <a:p>
            <a:endParaRPr lang="en-US" sz="1000" dirty="0"/>
          </a:p>
        </p:txBody>
      </p:sp>
    </p:spTree>
    <p:extLst>
      <p:ext uri="{BB962C8B-B14F-4D97-AF65-F5344CB8AC3E}">
        <p14:creationId xmlns:p14="http://schemas.microsoft.com/office/powerpoint/2010/main" val="3734316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54DA4D6-24D3-2148-8F4E-A1F62031DA01}"/>
              </a:ext>
            </a:extLst>
          </p:cNvPr>
          <p:cNvSpPr txBox="1"/>
          <p:nvPr/>
        </p:nvSpPr>
        <p:spPr>
          <a:xfrm>
            <a:off x="619430" y="1582993"/>
            <a:ext cx="7637379" cy="2708434"/>
          </a:xfrm>
          <a:prstGeom prst="rect">
            <a:avLst/>
          </a:prstGeom>
          <a:noFill/>
        </p:spPr>
        <p:txBody>
          <a:bodyPr wrap="square" rtlCol="0">
            <a:spAutoFit/>
          </a:bodyPr>
          <a:lstStyle/>
          <a:p>
            <a:r>
              <a:rPr lang="en-GB" sz="1000" i="1" dirty="0"/>
              <a:t>Yet the Judge ruled that NONE, I repeat ‘NONE’ of my disclosures qualified as protected disclosures as a result of the case law precedents that Lloyds themselves raised in closing arguments.</a:t>
            </a:r>
          </a:p>
          <a:p>
            <a:r>
              <a:rPr lang="en-GB" sz="1000" i="1" dirty="0"/>
              <a:t> </a:t>
            </a:r>
          </a:p>
          <a:p>
            <a:r>
              <a:rPr lang="en-GB" sz="1000" i="1" dirty="0"/>
              <a:t>They argued that I had not blown the whistle correctly. They effectively argued that their own policy was garbage and a fraud. </a:t>
            </a:r>
          </a:p>
          <a:p>
            <a:r>
              <a:rPr lang="en-GB" sz="1000" i="1" dirty="0"/>
              <a:t> </a:t>
            </a:r>
          </a:p>
          <a:p>
            <a:r>
              <a:rPr lang="en-GB" sz="1000" i="1" dirty="0"/>
              <a:t>The principle of the policy should be to ensure that all employees subject to these policies receive the proper protection that PIDA is supposed to offer.</a:t>
            </a:r>
          </a:p>
          <a:p>
            <a:r>
              <a:rPr lang="en-GB" sz="1000" i="1" dirty="0"/>
              <a:t>All this policy does is:</a:t>
            </a:r>
          </a:p>
          <a:p>
            <a:r>
              <a:rPr lang="en-GB" sz="1000" i="1" dirty="0"/>
              <a:t> </a:t>
            </a:r>
          </a:p>
          <a:p>
            <a:r>
              <a:rPr lang="en-GB" sz="1000" i="1" dirty="0"/>
              <a:t>a) Mislead employees in to believing that they have any protection by law</a:t>
            </a:r>
          </a:p>
          <a:p>
            <a:r>
              <a:rPr lang="en-GB" sz="1000" i="1" dirty="0"/>
              <a:t>and</a:t>
            </a:r>
          </a:p>
          <a:p>
            <a:r>
              <a:rPr lang="en-GB" sz="1000" i="1" dirty="0"/>
              <a:t>b) Guarantee the employers that use this model a victory in Court or at the ET should an employee dare to blow the whistle and get screwed by their employer as a result.</a:t>
            </a:r>
          </a:p>
          <a:p>
            <a:r>
              <a:rPr lang="en-GB" sz="1000" i="1" dirty="0"/>
              <a:t> </a:t>
            </a:r>
          </a:p>
          <a:p>
            <a:r>
              <a:rPr lang="en-GB" sz="1000" i="1" dirty="0"/>
              <a:t>Regards</a:t>
            </a:r>
          </a:p>
          <a:p>
            <a:r>
              <a:rPr lang="en-GB" sz="1000" i="1" dirty="0"/>
              <a:t> </a:t>
            </a:r>
          </a:p>
          <a:p>
            <a:r>
              <a:rPr lang="en-GB" sz="1000" i="1" dirty="0"/>
              <a:t>Paul Carlier</a:t>
            </a:r>
          </a:p>
        </p:txBody>
      </p:sp>
    </p:spTree>
    <p:extLst>
      <p:ext uri="{BB962C8B-B14F-4D97-AF65-F5344CB8AC3E}">
        <p14:creationId xmlns:p14="http://schemas.microsoft.com/office/powerpoint/2010/main" val="1291948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CE8F767-A263-1847-A638-A0E2A01D3AE5}"/>
              </a:ext>
            </a:extLst>
          </p:cNvPr>
          <p:cNvSpPr txBox="1"/>
          <p:nvPr/>
        </p:nvSpPr>
        <p:spPr>
          <a:xfrm>
            <a:off x="737421" y="824393"/>
            <a:ext cx="7384023" cy="5447645"/>
          </a:xfrm>
          <a:prstGeom prst="rect">
            <a:avLst/>
          </a:prstGeom>
          <a:noFill/>
        </p:spPr>
        <p:txBody>
          <a:bodyPr wrap="square" rtlCol="0">
            <a:spAutoFit/>
          </a:bodyPr>
          <a:lstStyle/>
          <a:p>
            <a:r>
              <a:rPr lang="en-GB" sz="1000" b="1" i="1" dirty="0"/>
              <a:t>From:</a:t>
            </a:r>
            <a:r>
              <a:rPr lang="en-GB" sz="1000" i="1" dirty="0"/>
              <a:t> Cathy James &lt;</a:t>
            </a:r>
            <a:r>
              <a:rPr lang="en-GB" sz="1000" i="1" u="sng" dirty="0">
                <a:hlinkClick r:id="rId2"/>
              </a:rPr>
              <a:t>cj@pcaw.org.uk</a:t>
            </a:r>
            <a:r>
              <a:rPr lang="en-GB" sz="1000" i="1" dirty="0"/>
              <a:t>&gt;</a:t>
            </a:r>
            <a:br>
              <a:rPr lang="en-GB" sz="1000" i="1" dirty="0"/>
            </a:br>
            <a:r>
              <a:rPr lang="en-GB" sz="1000" b="1" i="1" dirty="0"/>
              <a:t>Date:</a:t>
            </a:r>
            <a:r>
              <a:rPr lang="en-GB" sz="1000" i="1" dirty="0"/>
              <a:t> 24 February 2017 at 09:27:17 GMT</a:t>
            </a:r>
            <a:br>
              <a:rPr lang="en-GB" sz="1000" i="1" dirty="0"/>
            </a:br>
            <a:r>
              <a:rPr lang="en-GB" sz="1000" b="1" i="1" dirty="0"/>
              <a:t>To:</a:t>
            </a:r>
            <a:r>
              <a:rPr lang="en-GB" sz="1000" i="1" dirty="0"/>
              <a:t> &lt;</a:t>
            </a:r>
            <a:r>
              <a:rPr lang="en-GB" sz="1000" i="1" u="sng" dirty="0">
                <a:hlinkClick r:id="rId3"/>
              </a:rPr>
              <a:t>paul.carlier@jupiter87.com</a:t>
            </a:r>
            <a:r>
              <a:rPr lang="en-GB" sz="1000" i="1" dirty="0"/>
              <a:t>&gt;</a:t>
            </a:r>
            <a:br>
              <a:rPr lang="en-GB" sz="1000" i="1" dirty="0"/>
            </a:br>
            <a:r>
              <a:rPr lang="en-GB" sz="1000" b="1" i="1" dirty="0"/>
              <a:t>Cc:</a:t>
            </a:r>
            <a:r>
              <a:rPr lang="en-GB" sz="1000" i="1" dirty="0"/>
              <a:t> xxxxxxxxxxxx &lt;</a:t>
            </a:r>
            <a:r>
              <a:rPr lang="en-GB" sz="1000" i="1" u="sng" dirty="0">
                <a:hlinkClick r:id="rId4"/>
              </a:rPr>
              <a:t>xxxxxx@pcaw.org.uk</a:t>
            </a:r>
            <a:r>
              <a:rPr lang="en-GB" sz="1000" i="1" dirty="0"/>
              <a:t>&gt;</a:t>
            </a:r>
            <a:br>
              <a:rPr lang="en-GB" sz="1000" i="1" dirty="0"/>
            </a:br>
            <a:r>
              <a:rPr lang="en-GB" sz="1000" b="1" i="1" dirty="0"/>
              <a:t>Subject:</a:t>
            </a:r>
            <a:r>
              <a:rPr lang="en-GB" sz="1000" i="1" dirty="0"/>
              <a:t> </a:t>
            </a:r>
            <a:r>
              <a:rPr lang="en-GB" sz="1000" b="1" i="1" dirty="0"/>
              <a:t>Fwd: Re: Lloyds Whistleblower Policy 2014</a:t>
            </a:r>
            <a:endParaRPr lang="en-GB" sz="1000" i="1" dirty="0"/>
          </a:p>
          <a:p>
            <a:r>
              <a:rPr lang="en-GB" sz="1000" i="1" dirty="0"/>
              <a:t>Dear Mr Carlier,</a:t>
            </a:r>
            <a:br>
              <a:rPr lang="en-GB" sz="1000" i="1" dirty="0"/>
            </a:br>
            <a:br>
              <a:rPr lang="en-GB" sz="1000" i="1" dirty="0"/>
            </a:br>
            <a:r>
              <a:rPr lang="en-GB" sz="1000" i="1" dirty="0"/>
              <a:t>My apologies for the delay in responding to this email.  As explained by xxxxxxxxxx, we have considered the points raised in your email.  </a:t>
            </a:r>
            <a:br>
              <a:rPr lang="en-GB" sz="1000" i="1" dirty="0"/>
            </a:br>
            <a:br>
              <a:rPr lang="en-GB" sz="1000" i="1" dirty="0"/>
            </a:br>
            <a:r>
              <a:rPr lang="en-GB" sz="1000" i="1" dirty="0"/>
              <a:t>As you are aware we work very hard with staff and businesses to try to ensure that public interest concerns are raised effectively and handled in such a way that the individual is not treated badly in the process. Our model policy is a fundamental part of this approach, it is a document aimed at staff to inform them about how to raise concerns simply and effectively. It should also set out how a concern is to be handled and make assurances from the organisation about taking the concern seriously, protecting confidentiality where requested and taking a zero-tolerance approach to reprisals. </a:t>
            </a:r>
          </a:p>
          <a:p>
            <a:r>
              <a:rPr lang="en-GB" sz="1000" i="1" dirty="0"/>
              <a:t>This is a widely accepted approach across HR policies - eg. an equality policy does not set out in detail how an individual can sue for discrimination, rather it is a commitment from the organisation to treat staff fairly.  The same principle applies with a whistleblowing policy.</a:t>
            </a:r>
          </a:p>
          <a:p>
            <a:r>
              <a:rPr lang="en-GB" sz="1000" b="1" i="1" dirty="0">
                <a:solidFill>
                  <a:srgbClr val="FF0000"/>
                </a:solidFill>
              </a:rPr>
              <a:t>Our work in ensuring whistleblowing works means that the law (which is a mechanism for seeking compensation when things have gone wrong) is not the driving force for the messaging in the  model policy</a:t>
            </a:r>
            <a:r>
              <a:rPr lang="en-GB" sz="1000" i="1" dirty="0"/>
              <a:t>. It is a complex piece of legislation to explain well in one document and an anxious whistleblower could easily be put off by an overly legalistic policy, meaning a culture of silence prevails. And please bear in mind that we encourage every policy to clearly include us as an early source of advice, at which point one of our legally trained advisers could explain PIDA fully and how best to make a disclosure which falls within the scope of the law. </a:t>
            </a:r>
          </a:p>
          <a:p>
            <a:br>
              <a:rPr lang="en-GB" sz="1000" i="1" dirty="0"/>
            </a:br>
            <a:r>
              <a:rPr lang="en-GB" sz="1000" i="1" dirty="0"/>
              <a:t>I appreciate that this is not the approach that you consider appropriate given your experiences and you are of course entitled to your view, but we hope you will understand that </a:t>
            </a:r>
            <a:r>
              <a:rPr lang="en-GB" sz="1000" b="1" i="1" dirty="0">
                <a:solidFill>
                  <a:srgbClr val="FF0000"/>
                </a:solidFill>
              </a:rPr>
              <a:t>our approach has been developed over a number of years and is a practical response to a complex problem.</a:t>
            </a:r>
            <a:br>
              <a:rPr lang="en-GB" sz="1000" i="1" dirty="0"/>
            </a:br>
            <a:br>
              <a:rPr lang="en-GB" sz="1000" i="1" dirty="0"/>
            </a:br>
            <a:r>
              <a:rPr lang="en-GB" sz="1000" i="1" dirty="0"/>
              <a:t>I would be happy to discuss matters with you if this is of interest.  Do contact me on the number below to discuss matter further.</a:t>
            </a:r>
            <a:br>
              <a:rPr lang="en-GB" sz="1000" i="1" dirty="0"/>
            </a:br>
            <a:br>
              <a:rPr lang="en-GB" sz="1000" i="1" dirty="0"/>
            </a:br>
            <a:r>
              <a:rPr lang="en-GB" sz="1000" i="1" dirty="0"/>
              <a:t>Yours sincerely</a:t>
            </a:r>
          </a:p>
          <a:p>
            <a:r>
              <a:rPr lang="en-GB" sz="1000" i="1" dirty="0"/>
              <a:t> </a:t>
            </a:r>
          </a:p>
          <a:p>
            <a:r>
              <a:rPr lang="en-GB" sz="1000" i="1" dirty="0"/>
              <a:t> </a:t>
            </a:r>
          </a:p>
          <a:p>
            <a:r>
              <a:rPr lang="en-GB" sz="1000" b="1" i="1" dirty="0"/>
              <a:t>Cathy James</a:t>
            </a:r>
            <a:br>
              <a:rPr lang="en-GB" sz="1000" i="1" dirty="0"/>
            </a:br>
            <a:r>
              <a:rPr lang="en-GB" sz="1000" i="1" dirty="0"/>
              <a:t>Chief Executive</a:t>
            </a:r>
          </a:p>
          <a:p>
            <a:endParaRPr lang="en-US" dirty="0"/>
          </a:p>
        </p:txBody>
      </p:sp>
    </p:spTree>
    <p:extLst>
      <p:ext uri="{BB962C8B-B14F-4D97-AF65-F5344CB8AC3E}">
        <p14:creationId xmlns:p14="http://schemas.microsoft.com/office/powerpoint/2010/main" val="229085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B788060-446C-D34E-887F-5936FFED6F6A}"/>
              </a:ext>
            </a:extLst>
          </p:cNvPr>
          <p:cNvSpPr txBox="1"/>
          <p:nvPr/>
        </p:nvSpPr>
        <p:spPr>
          <a:xfrm>
            <a:off x="726445" y="795085"/>
            <a:ext cx="7688824" cy="4524315"/>
          </a:xfrm>
          <a:prstGeom prst="rect">
            <a:avLst/>
          </a:prstGeom>
          <a:noFill/>
        </p:spPr>
        <p:txBody>
          <a:bodyPr wrap="square" rtlCol="0">
            <a:spAutoFit/>
          </a:bodyPr>
          <a:lstStyle/>
          <a:p>
            <a:r>
              <a:rPr lang="en-GB" sz="1000" b="1" dirty="0"/>
              <a:t>From: </a:t>
            </a:r>
            <a:r>
              <a:rPr lang="en-GB" sz="1000" dirty="0"/>
              <a:t>Paul Carlier &lt;paul.carlier@live.co.uk&gt;</a:t>
            </a:r>
          </a:p>
          <a:p>
            <a:r>
              <a:rPr lang="en-GB" sz="1000" b="1" dirty="0"/>
              <a:t>Subject: Re: Lloyds Whistleblower Policy 2014</a:t>
            </a:r>
            <a:endParaRPr lang="en-GB" sz="1000" dirty="0"/>
          </a:p>
          <a:p>
            <a:r>
              <a:rPr lang="en-GB" sz="1000" b="1" dirty="0"/>
              <a:t>Date: </a:t>
            </a:r>
            <a:r>
              <a:rPr lang="en-GB" sz="1000" dirty="0"/>
              <a:t>24 February 2017 at 10:57:29 GMT</a:t>
            </a:r>
          </a:p>
          <a:p>
            <a:r>
              <a:rPr lang="en-GB" sz="1000" b="1" dirty="0"/>
              <a:t>To: </a:t>
            </a:r>
            <a:r>
              <a:rPr lang="en-GB" sz="1000" dirty="0"/>
              <a:t>"cj@pcaw.org.uk" &lt;cj@pcaw.org.uk&gt;</a:t>
            </a:r>
          </a:p>
          <a:p>
            <a:r>
              <a:rPr lang="en-GB" sz="1000" b="1" dirty="0"/>
              <a:t>Cc: </a:t>
            </a:r>
            <a:r>
              <a:rPr lang="en-GB" sz="1000" dirty="0"/>
              <a:t>xxxxxxxxxxxxxxxxxxx</a:t>
            </a:r>
          </a:p>
          <a:p>
            <a:r>
              <a:rPr lang="en-GB" sz="1000" dirty="0"/>
              <a:t> </a:t>
            </a:r>
          </a:p>
          <a:p>
            <a:r>
              <a:rPr lang="en-GB" sz="1000" dirty="0"/>
              <a:t>Ms James,</a:t>
            </a:r>
          </a:p>
          <a:p>
            <a:r>
              <a:rPr lang="en-GB" sz="1000" dirty="0"/>
              <a:t>I really do not believe the problem is as complex as you believe it to be. The complexity exists as a result of the failure to ensure that Whistleblower Policies are consistent with case law and do offer the protection that they claim to.</a:t>
            </a:r>
          </a:p>
          <a:p>
            <a:r>
              <a:rPr lang="en-GB" sz="1000" dirty="0"/>
              <a:t> </a:t>
            </a:r>
          </a:p>
          <a:p>
            <a:r>
              <a:rPr lang="en-GB" sz="1000" dirty="0"/>
              <a:t>After all, a Whistleblower Policy is, first and foremost, there to help and to protect the individual that finds themselves in a position where they feel the need to, or are obliged/forced, to blow the whistle. </a:t>
            </a:r>
          </a:p>
          <a:p>
            <a:r>
              <a:rPr lang="en-GB" sz="1000" dirty="0"/>
              <a:t> </a:t>
            </a:r>
          </a:p>
          <a:p>
            <a:r>
              <a:rPr lang="en-GB" sz="1000" dirty="0"/>
              <a:t>Whereas you claim that the law is not and should not be the driving force behind whistleblower policies. That is, frankly, appalling!</a:t>
            </a:r>
          </a:p>
          <a:p>
            <a:r>
              <a:rPr lang="en-GB" sz="1000" dirty="0"/>
              <a:t> </a:t>
            </a:r>
          </a:p>
          <a:p>
            <a:r>
              <a:rPr lang="en-GB" sz="1000" dirty="0"/>
              <a:t>A policy that is there to ensure the rights of employees are protected MUST have, as its entire premise, the law and specifically case law as its foundation. Without it, there is no protection for employees and all it does is serve the interests of the firms that can then screw their employees whilst knowing absolutely, as Lloyds clearly did, that they have a guaranteed victory should it come to tribunal.</a:t>
            </a:r>
          </a:p>
          <a:p>
            <a:r>
              <a:rPr lang="en-GB" sz="1000" dirty="0"/>
              <a:t> </a:t>
            </a:r>
          </a:p>
          <a:p>
            <a:r>
              <a:rPr lang="en-GB" sz="1000" dirty="0"/>
              <a:t>In EVERY case where an employee's rights are breached, they will need to call upon the legal system to resolve, and in the legal system, correct me if I am wrong, the law and case law is everything, so your model policy ensures that they are screwed when they do, and were screwed before they even made their disclosure.</a:t>
            </a:r>
          </a:p>
          <a:p>
            <a:r>
              <a:rPr lang="en-GB" sz="1000" dirty="0"/>
              <a:t> </a:t>
            </a:r>
          </a:p>
          <a:p>
            <a:r>
              <a:rPr lang="en-GB" sz="1000" dirty="0"/>
              <a:t>Your approach and understanding appears to be to provide comfort and encouragement to such people so that they come forward, and without regard for their wellbeing if they do.</a:t>
            </a:r>
          </a:p>
          <a:p>
            <a:r>
              <a:rPr lang="en-GB" sz="1000" dirty="0"/>
              <a:t> </a:t>
            </a:r>
          </a:p>
          <a:p>
            <a:r>
              <a:rPr lang="en-GB" sz="1000" dirty="0"/>
              <a:t>This is utterly wrong. </a:t>
            </a:r>
          </a:p>
          <a:p>
            <a:endParaRPr lang="en-US" dirty="0"/>
          </a:p>
        </p:txBody>
      </p:sp>
    </p:spTree>
    <p:extLst>
      <p:ext uri="{BB962C8B-B14F-4D97-AF65-F5344CB8AC3E}">
        <p14:creationId xmlns:p14="http://schemas.microsoft.com/office/powerpoint/2010/main" val="3651059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A2B9475-46AA-AF4C-B2C8-32187F649535}"/>
              </a:ext>
            </a:extLst>
          </p:cNvPr>
          <p:cNvSpPr txBox="1"/>
          <p:nvPr/>
        </p:nvSpPr>
        <p:spPr>
          <a:xfrm>
            <a:off x="924234" y="816078"/>
            <a:ext cx="7079226" cy="3447098"/>
          </a:xfrm>
          <a:prstGeom prst="rect">
            <a:avLst/>
          </a:prstGeom>
          <a:noFill/>
        </p:spPr>
        <p:txBody>
          <a:bodyPr wrap="square" rtlCol="0">
            <a:spAutoFit/>
          </a:bodyPr>
          <a:lstStyle/>
          <a:p>
            <a:r>
              <a:rPr lang="en-GB" sz="1000" dirty="0"/>
              <a:t>This is knowingly creating the illusion to millions of employees that they have protection if they follow these policies as written, which most will do rather than call for advice, because these policies:</a:t>
            </a:r>
          </a:p>
          <a:p>
            <a:r>
              <a:rPr lang="en-GB" sz="1000" dirty="0"/>
              <a:t>- State that they are consistent with relevant law</a:t>
            </a:r>
          </a:p>
          <a:p>
            <a:r>
              <a:rPr lang="en-GB" sz="1000" dirty="0"/>
              <a:t>- State that employees have protection by law against retaliation or other detriment</a:t>
            </a:r>
          </a:p>
          <a:p>
            <a:r>
              <a:rPr lang="en-GB" sz="1000" dirty="0"/>
              <a:t>- State clearly how they should blow the whistle so as to ensure said protection.</a:t>
            </a:r>
          </a:p>
          <a:p>
            <a:r>
              <a:rPr lang="en-GB" sz="1000" dirty="0"/>
              <a:t>The Lloyds policy is based upon your model policy and was devised with significant input from PCAW.</a:t>
            </a:r>
          </a:p>
          <a:p>
            <a:r>
              <a:rPr lang="en-GB" sz="1000" dirty="0"/>
              <a:t>Why would you call for advice when the policies are so explicit.</a:t>
            </a:r>
          </a:p>
          <a:p>
            <a:r>
              <a:rPr lang="en-GB" sz="1000" dirty="0"/>
              <a:t>FYI though, when I did call and explain the disclosures that I had made, PCAW accepted that I had made protected disclosures. Never once did you dispute or warn me otherwise. </a:t>
            </a:r>
          </a:p>
          <a:p>
            <a:r>
              <a:rPr lang="en-GB" sz="1000" dirty="0"/>
              <a:t> </a:t>
            </a:r>
          </a:p>
          <a:p>
            <a:r>
              <a:rPr lang="en-GB" sz="1000" dirty="0"/>
              <a:t>You claim that PCAW has developed this approach over a number of years. Well, this years of experience will mean that you know the position every employee is put in when they witness or suspect wrongdoing. It's a LOSE/LOSE:</a:t>
            </a:r>
          </a:p>
          <a:p>
            <a:r>
              <a:rPr lang="en-GB" sz="1000" dirty="0"/>
              <a:t>- Stay quiet and don't speak up, then face the consequences if it is discovered that you knew and said nothing</a:t>
            </a:r>
          </a:p>
          <a:p>
            <a:r>
              <a:rPr lang="en-GB" sz="1000" dirty="0"/>
              <a:t>or</a:t>
            </a:r>
          </a:p>
          <a:p>
            <a:r>
              <a:rPr lang="en-GB" sz="1000" dirty="0"/>
              <a:t>- Speak up and risk retaliation or detriment in numerous ways be it direct and obvious retaliation, discreet but sinister retaliation and victimisation and your alienation within the work place if indeed you manage to retain your job.</a:t>
            </a:r>
          </a:p>
          <a:p>
            <a:r>
              <a:rPr lang="en-GB" sz="1000" dirty="0"/>
              <a:t> </a:t>
            </a:r>
          </a:p>
          <a:p>
            <a:r>
              <a:rPr lang="en-GB" sz="1000" dirty="0"/>
              <a:t>Every employee that blows the whistle faces the very real prospect of losing everything as you well know. So, your policy MUST first and foremost protect that employee and mitigate against EVERY possible detriment that they might suffer, and if it has to be legalistic then so be it.</a:t>
            </a:r>
          </a:p>
          <a:p>
            <a:endParaRPr lang="en-US" dirty="0"/>
          </a:p>
        </p:txBody>
      </p:sp>
    </p:spTree>
    <p:extLst>
      <p:ext uri="{BB962C8B-B14F-4D97-AF65-F5344CB8AC3E}">
        <p14:creationId xmlns:p14="http://schemas.microsoft.com/office/powerpoint/2010/main" val="336115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7" name="TextBox 6">
            <a:extLst>
              <a:ext uri="{FF2B5EF4-FFF2-40B4-BE49-F238E27FC236}">
                <a16:creationId xmlns:a16="http://schemas.microsoft.com/office/drawing/2014/main" id="{D3B12517-36F2-C743-8061-9C734A3C75C0}"/>
              </a:ext>
            </a:extLst>
          </p:cNvPr>
          <p:cNvSpPr txBox="1"/>
          <p:nvPr/>
        </p:nvSpPr>
        <p:spPr>
          <a:xfrm>
            <a:off x="884904" y="928838"/>
            <a:ext cx="7511843" cy="4524315"/>
          </a:xfrm>
          <a:prstGeom prst="rect">
            <a:avLst/>
          </a:prstGeom>
          <a:noFill/>
        </p:spPr>
        <p:txBody>
          <a:bodyPr wrap="square" rtlCol="0">
            <a:spAutoFit/>
          </a:bodyPr>
          <a:lstStyle/>
          <a:p>
            <a:r>
              <a:rPr lang="en-US" dirty="0"/>
              <a:t>Within weeks of that email exchange and the subsequent ‘confidential’ meeting I was subject to a bogus dismissal ’engineered’ by…..</a:t>
            </a:r>
          </a:p>
          <a:p>
            <a:endParaRPr lang="en-US" dirty="0"/>
          </a:p>
          <a:p>
            <a:endParaRPr lang="en-US" dirty="0"/>
          </a:p>
          <a:p>
            <a:r>
              <a:rPr lang="en-US" dirty="0"/>
              <a:t>My line manager and Head of Global Head of FX trading to whom I had raised my disclosures….</a:t>
            </a:r>
          </a:p>
          <a:p>
            <a:endParaRPr lang="en-US" dirty="0"/>
          </a:p>
          <a:p>
            <a:r>
              <a:rPr lang="en-US" dirty="0"/>
              <a:t>And…….</a:t>
            </a:r>
          </a:p>
          <a:p>
            <a:endParaRPr lang="en-US" dirty="0"/>
          </a:p>
          <a:p>
            <a:r>
              <a:rPr lang="en-US" dirty="0"/>
              <a:t>This HR manager to whom I had escalated my disclosures.</a:t>
            </a:r>
          </a:p>
          <a:p>
            <a:endParaRPr lang="en-US" dirty="0"/>
          </a:p>
          <a:p>
            <a:r>
              <a:rPr lang="en-US" dirty="0"/>
              <a:t>It would later transpire that the two of them were both implicated in one of my disclosures.</a:t>
            </a:r>
          </a:p>
          <a:p>
            <a:endParaRPr lang="en-US" dirty="0"/>
          </a:p>
          <a:p>
            <a:r>
              <a:rPr lang="en-US" dirty="0"/>
              <a:t>You will understand therefore that subsequent to this, I had little faith or trust in the internal escalation processes….</a:t>
            </a:r>
          </a:p>
        </p:txBody>
      </p:sp>
    </p:spTree>
    <p:extLst>
      <p:ext uri="{BB962C8B-B14F-4D97-AF65-F5344CB8AC3E}">
        <p14:creationId xmlns:p14="http://schemas.microsoft.com/office/powerpoint/2010/main" val="1532671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C970353-1687-3646-B996-234F903D43DB}"/>
              </a:ext>
            </a:extLst>
          </p:cNvPr>
          <p:cNvSpPr txBox="1"/>
          <p:nvPr/>
        </p:nvSpPr>
        <p:spPr>
          <a:xfrm>
            <a:off x="1327355" y="1296501"/>
            <a:ext cx="6685936" cy="3600986"/>
          </a:xfrm>
          <a:prstGeom prst="rect">
            <a:avLst/>
          </a:prstGeom>
          <a:noFill/>
        </p:spPr>
        <p:txBody>
          <a:bodyPr wrap="square" rtlCol="0">
            <a:spAutoFit/>
          </a:bodyPr>
          <a:lstStyle/>
          <a:p>
            <a:r>
              <a:rPr lang="en-GB" sz="1000" dirty="0"/>
              <a:t>Your model policy is misleading millions of employees and leaving them vulnerable. However, worst of all is that they will trust the policy because of PCAW's supposed standing in respect to whistleblower law, and therefore you are knowingly leading them down the path whereby they will, without knowing it, be gambling their entire livelihood and the futures of their family and with little or no chance of justice should they need to avail themselves of the legal system.</a:t>
            </a:r>
          </a:p>
          <a:p>
            <a:r>
              <a:rPr lang="en-GB" sz="1000" dirty="0"/>
              <a:t> </a:t>
            </a:r>
          </a:p>
          <a:p>
            <a:r>
              <a:rPr lang="en-GB" sz="1000" dirty="0"/>
              <a:t>The policy doesn't have to tell you how to sue if you suffer detriment, but it should tell you precisely what to do according to case law so that in the event that you do have to sue, you have not already prejudiced your case and guaranteed a defeat!!</a:t>
            </a:r>
          </a:p>
          <a:p>
            <a:r>
              <a:rPr lang="en-GB" sz="1000" dirty="0"/>
              <a:t> </a:t>
            </a:r>
          </a:p>
          <a:p>
            <a:r>
              <a:rPr lang="en-GB" sz="1000" dirty="0"/>
              <a:t>Finally, can you please advise just what action you have taken against Lloyds or what discussion that you have had with Lloyds over my case and their treatment of me as a whistleblower?</a:t>
            </a:r>
          </a:p>
          <a:p>
            <a:r>
              <a:rPr lang="en-GB" sz="1000" dirty="0"/>
              <a:t> </a:t>
            </a:r>
          </a:p>
          <a:p>
            <a:r>
              <a:rPr lang="en-GB" sz="1000" dirty="0"/>
              <a:t>Let's not forget that Lloyds themselves, via their whistleblower and Group Fraud teams, identified several concerns that I had raised prior to my redundancy that they believed quaalified for investigation by the Group Fraud team. IN SO DOING THEY CONFIRMED THAT THESE WERE PROTECTED DISCLOSURES. </a:t>
            </a:r>
          </a:p>
          <a:p>
            <a:r>
              <a:rPr lang="en-GB" sz="1000" dirty="0"/>
              <a:t> </a:t>
            </a:r>
          </a:p>
          <a:p>
            <a:r>
              <a:rPr lang="en-GB" sz="1000" dirty="0"/>
              <a:t>Only for Lloyds to then argue in closing arguments only that my disclosures were not protected because I had not made them in the correct way (DESPITE FOLLOWING THEIR POLICY TO THE LETTER) according to case law.</a:t>
            </a:r>
          </a:p>
          <a:p>
            <a:r>
              <a:rPr lang="en-GB" sz="1000" dirty="0"/>
              <a:t> </a:t>
            </a:r>
          </a:p>
          <a:p>
            <a:r>
              <a:rPr lang="en-GB" sz="1000" dirty="0"/>
              <a:t>I trust that you have addressed their wrongdoing in this respect?</a:t>
            </a:r>
          </a:p>
          <a:p>
            <a:r>
              <a:rPr lang="en-GB" sz="1000" dirty="0"/>
              <a:t> </a:t>
            </a:r>
          </a:p>
          <a:p>
            <a:r>
              <a:rPr lang="en-GB" sz="1000" dirty="0"/>
              <a:t>Paul Carlier</a:t>
            </a:r>
          </a:p>
          <a:p>
            <a:endParaRPr lang="en-US" dirty="0"/>
          </a:p>
        </p:txBody>
      </p:sp>
    </p:spTree>
    <p:extLst>
      <p:ext uri="{BB962C8B-B14F-4D97-AF65-F5344CB8AC3E}">
        <p14:creationId xmlns:p14="http://schemas.microsoft.com/office/powerpoint/2010/main" val="1403511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BC91315-283A-4E46-8084-C636EC43A81C}"/>
              </a:ext>
            </a:extLst>
          </p:cNvPr>
          <p:cNvSpPr txBox="1"/>
          <p:nvPr/>
        </p:nvSpPr>
        <p:spPr>
          <a:xfrm>
            <a:off x="898508" y="2408903"/>
            <a:ext cx="7344697" cy="1200329"/>
          </a:xfrm>
          <a:prstGeom prst="rect">
            <a:avLst/>
          </a:prstGeom>
          <a:noFill/>
        </p:spPr>
        <p:txBody>
          <a:bodyPr wrap="square" rtlCol="0">
            <a:spAutoFit/>
          </a:bodyPr>
          <a:lstStyle/>
          <a:p>
            <a:r>
              <a:rPr lang="en-GB" i="1" dirty="0">
                <a:solidFill>
                  <a:srgbClr val="FF0000"/>
                </a:solidFill>
              </a:rPr>
              <a:t>“In other words, misleading employees in to becoming lambs to the slaughter due to the illusion of protection that PCAW and the firms knew didn’t exist if employees followed the policy.” </a:t>
            </a:r>
          </a:p>
          <a:p>
            <a:endParaRPr lang="en-US" dirty="0"/>
          </a:p>
        </p:txBody>
      </p:sp>
      <p:sp>
        <p:nvSpPr>
          <p:cNvPr id="3" name="TextBox 2">
            <a:extLst>
              <a:ext uri="{FF2B5EF4-FFF2-40B4-BE49-F238E27FC236}">
                <a16:creationId xmlns:a16="http://schemas.microsoft.com/office/drawing/2014/main" id="{1EA49966-432A-7642-9C62-DC6A303BC84C}"/>
              </a:ext>
            </a:extLst>
          </p:cNvPr>
          <p:cNvSpPr txBox="1"/>
          <p:nvPr/>
        </p:nvSpPr>
        <p:spPr>
          <a:xfrm>
            <a:off x="1173058" y="1101083"/>
            <a:ext cx="6463821" cy="369332"/>
          </a:xfrm>
          <a:prstGeom prst="rect">
            <a:avLst/>
          </a:prstGeom>
          <a:noFill/>
        </p:spPr>
        <p:txBody>
          <a:bodyPr wrap="none" rtlCol="0">
            <a:spAutoFit/>
          </a:bodyPr>
          <a:lstStyle/>
          <a:p>
            <a:r>
              <a:rPr lang="en-US" dirty="0"/>
              <a:t>I made this statement to both the FCA and PCAW in 2016 and 2017</a:t>
            </a:r>
          </a:p>
        </p:txBody>
      </p:sp>
      <p:sp>
        <p:nvSpPr>
          <p:cNvPr id="4" name="TextBox 3">
            <a:extLst>
              <a:ext uri="{FF2B5EF4-FFF2-40B4-BE49-F238E27FC236}">
                <a16:creationId xmlns:a16="http://schemas.microsoft.com/office/drawing/2014/main" id="{1C5A040C-C536-754B-9D3C-D60E7499371F}"/>
              </a:ext>
            </a:extLst>
          </p:cNvPr>
          <p:cNvSpPr txBox="1"/>
          <p:nvPr/>
        </p:nvSpPr>
        <p:spPr>
          <a:xfrm>
            <a:off x="721527" y="4224554"/>
            <a:ext cx="7698658" cy="923330"/>
          </a:xfrm>
          <a:prstGeom prst="rect">
            <a:avLst/>
          </a:prstGeom>
          <a:noFill/>
        </p:spPr>
        <p:txBody>
          <a:bodyPr wrap="square" rtlCol="0">
            <a:spAutoFit/>
          </a:bodyPr>
          <a:lstStyle/>
          <a:p>
            <a:r>
              <a:rPr lang="en-US" dirty="0"/>
              <a:t>So, I ask again, why is the CEO of Protect so shocked to find that exactly this was happening four years after I warned them and the FCA that exactly his would happen?</a:t>
            </a:r>
          </a:p>
        </p:txBody>
      </p:sp>
    </p:spTree>
    <p:extLst>
      <p:ext uri="{BB962C8B-B14F-4D97-AF65-F5344CB8AC3E}">
        <p14:creationId xmlns:p14="http://schemas.microsoft.com/office/powerpoint/2010/main" val="1045746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3BDC748-D02A-894B-8957-2C7BCDA6EFE3}"/>
              </a:ext>
            </a:extLst>
          </p:cNvPr>
          <p:cNvSpPr txBox="1"/>
          <p:nvPr/>
        </p:nvSpPr>
        <p:spPr>
          <a:xfrm>
            <a:off x="808801" y="1533833"/>
            <a:ext cx="7528921" cy="2123658"/>
          </a:xfrm>
          <a:prstGeom prst="rect">
            <a:avLst/>
          </a:prstGeom>
          <a:noFill/>
        </p:spPr>
        <p:txBody>
          <a:bodyPr wrap="none" rtlCol="0">
            <a:spAutoFit/>
          </a:bodyPr>
          <a:lstStyle/>
          <a:p>
            <a:r>
              <a:rPr lang="en-US" dirty="0"/>
              <a:t>I raised these concerns with the FCA, with the TSC and with Protect.</a:t>
            </a:r>
          </a:p>
          <a:p>
            <a:r>
              <a:rPr lang="en-US" dirty="0"/>
              <a:t>No engagement and only avoidance.</a:t>
            </a:r>
          </a:p>
          <a:p>
            <a:endParaRPr lang="en-US" dirty="0"/>
          </a:p>
          <a:p>
            <a:r>
              <a:rPr lang="en-US" dirty="0"/>
              <a:t>I therefore raised these concerns publicly, and those specific to PCAW/Protect.</a:t>
            </a:r>
          </a:p>
          <a:p>
            <a:r>
              <a:rPr lang="en-US" dirty="0"/>
              <a:t>I remind you that ‘Protect’s’ tagline is:</a:t>
            </a:r>
          </a:p>
          <a:p>
            <a:endParaRPr lang="en-US" dirty="0"/>
          </a:p>
          <a:p>
            <a:pPr algn="ctr"/>
            <a:r>
              <a:rPr lang="en-US" sz="2400" b="1" i="1" dirty="0"/>
              <a:t>“Speak Up, Stop Harm”</a:t>
            </a:r>
          </a:p>
        </p:txBody>
      </p:sp>
    </p:spTree>
    <p:extLst>
      <p:ext uri="{BB962C8B-B14F-4D97-AF65-F5344CB8AC3E}">
        <p14:creationId xmlns:p14="http://schemas.microsoft.com/office/powerpoint/2010/main" val="2607529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 application&#10;&#10;Description automatically generated">
            <a:extLst>
              <a:ext uri="{FF2B5EF4-FFF2-40B4-BE49-F238E27FC236}">
                <a16:creationId xmlns:a16="http://schemas.microsoft.com/office/drawing/2014/main" id="{29C32AB2-E920-5D40-B6DF-979A02E61781}"/>
              </a:ext>
            </a:extLst>
          </p:cNvPr>
          <p:cNvPicPr>
            <a:picLocks noChangeAspect="1"/>
          </p:cNvPicPr>
          <p:nvPr/>
        </p:nvPicPr>
        <p:blipFill>
          <a:blip r:embed="rId2"/>
          <a:stretch>
            <a:fillRect/>
          </a:stretch>
        </p:blipFill>
        <p:spPr>
          <a:xfrm>
            <a:off x="1759974" y="530027"/>
            <a:ext cx="6065684" cy="5600796"/>
          </a:xfrm>
          <a:prstGeom prst="rect">
            <a:avLst/>
          </a:prstGeom>
        </p:spPr>
      </p:pic>
    </p:spTree>
    <p:extLst>
      <p:ext uri="{BB962C8B-B14F-4D97-AF65-F5344CB8AC3E}">
        <p14:creationId xmlns:p14="http://schemas.microsoft.com/office/powerpoint/2010/main" val="303822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289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pic>
        <p:nvPicPr>
          <p:cNvPr id="4" name="Picture 3" descr="Text&#10;&#10;Description automatically generated">
            <a:extLst>
              <a:ext uri="{FF2B5EF4-FFF2-40B4-BE49-F238E27FC236}">
                <a16:creationId xmlns:a16="http://schemas.microsoft.com/office/drawing/2014/main" id="{F4C7B0C0-DCC2-DC46-BE40-E22F1C2A59DB}"/>
              </a:ext>
            </a:extLst>
          </p:cNvPr>
          <p:cNvPicPr>
            <a:picLocks noChangeAspect="1"/>
          </p:cNvPicPr>
          <p:nvPr/>
        </p:nvPicPr>
        <p:blipFill>
          <a:blip r:embed="rId2"/>
          <a:stretch>
            <a:fillRect/>
          </a:stretch>
        </p:blipFill>
        <p:spPr>
          <a:xfrm>
            <a:off x="1270000" y="1625600"/>
            <a:ext cx="6604000" cy="3606800"/>
          </a:xfrm>
          <a:prstGeom prst="rect">
            <a:avLst/>
          </a:prstGeom>
        </p:spPr>
      </p:pic>
    </p:spTree>
    <p:extLst>
      <p:ext uri="{BB962C8B-B14F-4D97-AF65-F5344CB8AC3E}">
        <p14:creationId xmlns:p14="http://schemas.microsoft.com/office/powerpoint/2010/main" val="4048231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7" name="TextBox 6">
            <a:extLst>
              <a:ext uri="{FF2B5EF4-FFF2-40B4-BE49-F238E27FC236}">
                <a16:creationId xmlns:a16="http://schemas.microsoft.com/office/drawing/2014/main" id="{D3B12517-36F2-C743-8061-9C734A3C75C0}"/>
              </a:ext>
            </a:extLst>
          </p:cNvPr>
          <p:cNvSpPr txBox="1"/>
          <p:nvPr/>
        </p:nvSpPr>
        <p:spPr>
          <a:xfrm>
            <a:off x="884904" y="928838"/>
            <a:ext cx="7511843" cy="4801314"/>
          </a:xfrm>
          <a:prstGeom prst="rect">
            <a:avLst/>
          </a:prstGeom>
          <a:noFill/>
        </p:spPr>
        <p:txBody>
          <a:bodyPr wrap="square" rtlCol="0">
            <a:spAutoFit/>
          </a:bodyPr>
          <a:lstStyle/>
          <a:p>
            <a:r>
              <a:rPr lang="en-US" dirty="0"/>
              <a:t>I joined Lloyds Banking Group (LBG) in July 2012.</a:t>
            </a:r>
          </a:p>
          <a:p>
            <a:endParaRPr lang="en-US" dirty="0"/>
          </a:p>
          <a:p>
            <a:r>
              <a:rPr lang="en-US" dirty="0"/>
              <a:t>I believed that given the media spotlight and the taxpayer owned status of LBG that conduct within the bank, the culture and the approach of the bank would be, for want of a better expression:</a:t>
            </a:r>
          </a:p>
          <a:p>
            <a:endParaRPr lang="en-US" dirty="0"/>
          </a:p>
          <a:p>
            <a:r>
              <a:rPr lang="en-US" dirty="0"/>
              <a:t>“Cleaner than clean” and with a zero tolerance for wrongdoing.</a:t>
            </a:r>
          </a:p>
          <a:p>
            <a:endParaRPr lang="en-US" dirty="0"/>
          </a:p>
          <a:p>
            <a:r>
              <a:rPr lang="en-US" dirty="0"/>
              <a:t>Indeed, that’s what every bank policy that was a part of the mandatory training for all employees said….. Including the whistleblower policy.</a:t>
            </a:r>
          </a:p>
          <a:p>
            <a:endParaRPr lang="en-US" dirty="0"/>
          </a:p>
          <a:p>
            <a:r>
              <a:rPr lang="en-US" dirty="0"/>
              <a:t>The truth and reality was altogether very different. </a:t>
            </a:r>
          </a:p>
          <a:p>
            <a:endParaRPr lang="en-US" dirty="0"/>
          </a:p>
          <a:p>
            <a:r>
              <a:rPr lang="en-US" dirty="0"/>
              <a:t>Between August 2012 and September 2014, I was forced to make multiple protected disclosures. </a:t>
            </a:r>
          </a:p>
          <a:p>
            <a:endParaRPr lang="en-US" dirty="0"/>
          </a:p>
          <a:p>
            <a:r>
              <a:rPr lang="en-US" dirty="0"/>
              <a:t>All of which I did following the whistleblower policy to the letter…..</a:t>
            </a:r>
          </a:p>
        </p:txBody>
      </p:sp>
    </p:spTree>
    <p:extLst>
      <p:ext uri="{BB962C8B-B14F-4D97-AF65-F5344CB8AC3E}">
        <p14:creationId xmlns:p14="http://schemas.microsoft.com/office/powerpoint/2010/main" val="1571782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pic>
        <p:nvPicPr>
          <p:cNvPr id="4" name="Picture 3" descr="Text, letter&#10;&#10;Description automatically generated">
            <a:extLst>
              <a:ext uri="{FF2B5EF4-FFF2-40B4-BE49-F238E27FC236}">
                <a16:creationId xmlns:a16="http://schemas.microsoft.com/office/drawing/2014/main" id="{070D1CE7-E353-D14B-98EE-5AD3BAD7C70E}"/>
              </a:ext>
            </a:extLst>
          </p:cNvPr>
          <p:cNvPicPr>
            <a:picLocks noChangeAspect="1"/>
          </p:cNvPicPr>
          <p:nvPr/>
        </p:nvPicPr>
        <p:blipFill>
          <a:blip r:embed="rId2"/>
          <a:stretch>
            <a:fillRect/>
          </a:stretch>
        </p:blipFill>
        <p:spPr>
          <a:xfrm>
            <a:off x="2134648" y="320040"/>
            <a:ext cx="4872417" cy="5929162"/>
          </a:xfrm>
          <a:prstGeom prst="rect">
            <a:avLst/>
          </a:prstGeom>
        </p:spPr>
      </p:pic>
    </p:spTree>
    <p:extLst>
      <p:ext uri="{BB962C8B-B14F-4D97-AF65-F5344CB8AC3E}">
        <p14:creationId xmlns:p14="http://schemas.microsoft.com/office/powerpoint/2010/main" val="3415149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978276-53D4-3545-8B64-33D3E1459547}"/>
              </a:ext>
            </a:extLst>
          </p:cNvPr>
          <p:cNvSpPr>
            <a:spLocks noGrp="1"/>
          </p:cNvSpPr>
          <p:nvPr>
            <p:ph idx="1"/>
          </p:nvPr>
        </p:nvSpPr>
        <p:spPr>
          <a:xfrm>
            <a:off x="628650" y="1345324"/>
            <a:ext cx="7886700" cy="4583838"/>
          </a:xfrm>
        </p:spPr>
        <p:txBody>
          <a:bodyPr>
            <a:noAutofit/>
          </a:bodyPr>
          <a:lstStyle/>
          <a:p>
            <a:pPr marL="0" indent="0">
              <a:buNone/>
            </a:pPr>
            <a:r>
              <a:rPr lang="en-GB" sz="1600" b="1" dirty="0"/>
              <a:t> </a:t>
            </a:r>
            <a:endParaRPr lang="en-GB" sz="1600" dirty="0"/>
          </a:p>
          <a:p>
            <a:pPr marL="0" indent="0">
              <a:buNone/>
            </a:pPr>
            <a:endParaRPr lang="en-US" sz="1600" dirty="0"/>
          </a:p>
        </p:txBody>
      </p:sp>
      <p:sp>
        <p:nvSpPr>
          <p:cNvPr id="2" name="TextBox 1">
            <a:extLst>
              <a:ext uri="{FF2B5EF4-FFF2-40B4-BE49-F238E27FC236}">
                <a16:creationId xmlns:a16="http://schemas.microsoft.com/office/drawing/2014/main" id="{1EBBF54E-78AA-9049-9B93-7172BE144C19}"/>
              </a:ext>
            </a:extLst>
          </p:cNvPr>
          <p:cNvSpPr txBox="1"/>
          <p:nvPr/>
        </p:nvSpPr>
        <p:spPr>
          <a:xfrm>
            <a:off x="1029786" y="928838"/>
            <a:ext cx="7082141" cy="5324535"/>
          </a:xfrm>
          <a:prstGeom prst="rect">
            <a:avLst/>
          </a:prstGeom>
          <a:noFill/>
        </p:spPr>
        <p:txBody>
          <a:bodyPr wrap="square" rtlCol="0">
            <a:spAutoFit/>
          </a:bodyPr>
          <a:lstStyle/>
          <a:p>
            <a:r>
              <a:rPr lang="en-GB" sz="1400" dirty="0"/>
              <a:t>This evidence I now have proves:</a:t>
            </a:r>
          </a:p>
          <a:p>
            <a:br>
              <a:rPr lang="en-GB" sz="1400" dirty="0"/>
            </a:br>
            <a:endParaRPr lang="en-GB" sz="1400" dirty="0"/>
          </a:p>
          <a:p>
            <a:r>
              <a:rPr lang="en-GB" sz="1400" dirty="0"/>
              <a:t>1. Failures and/or dishonesty by the FCA whistleblower team in 2015</a:t>
            </a:r>
          </a:p>
          <a:p>
            <a:br>
              <a:rPr lang="en-GB" sz="1400" dirty="0"/>
            </a:br>
            <a:endParaRPr lang="en-GB" sz="1400" dirty="0"/>
          </a:p>
          <a:p>
            <a:r>
              <a:rPr lang="en-GB" sz="1400" dirty="0"/>
              <a:t>2. Failures and/or dishonesty by the FCA Supervsion department in 2015 and subsequently</a:t>
            </a:r>
          </a:p>
          <a:p>
            <a:br>
              <a:rPr lang="en-GB" sz="1400" dirty="0"/>
            </a:br>
            <a:endParaRPr lang="en-GB" sz="1400" dirty="0"/>
          </a:p>
          <a:p>
            <a:r>
              <a:rPr lang="en-GB" sz="1400" dirty="0"/>
              <a:t>3. Failures and/or dishonesty by the FCA GCD department in 2015, including Greg Choyce personally.</a:t>
            </a:r>
          </a:p>
          <a:p>
            <a:br>
              <a:rPr lang="en-GB" sz="1400" dirty="0"/>
            </a:br>
            <a:endParaRPr lang="en-GB" sz="1400" dirty="0"/>
          </a:p>
          <a:p>
            <a:r>
              <a:rPr lang="en-GB" sz="1400" dirty="0"/>
              <a:t>4. Failures and/or dishonesty by the FCA Complaints team of the FCA Risk &amp; Compliance division between 2016 and 2021</a:t>
            </a:r>
          </a:p>
          <a:p>
            <a:br>
              <a:rPr lang="en-GB" sz="1400" dirty="0"/>
            </a:br>
            <a:endParaRPr lang="en-GB" sz="1400" dirty="0"/>
          </a:p>
          <a:p>
            <a:r>
              <a:rPr lang="en-GB" sz="1400" dirty="0"/>
              <a:t>5. Failures and/or dishonesty by the FCA Head of enforcement, and presumably several of those working under Mr steward, between 2016-2021.</a:t>
            </a:r>
          </a:p>
          <a:p>
            <a:br>
              <a:rPr lang="en-GB" sz="1400" dirty="0"/>
            </a:br>
            <a:endParaRPr lang="en-GB" sz="1400" dirty="0"/>
          </a:p>
          <a:p>
            <a:r>
              <a:rPr lang="en-GB" sz="1400" dirty="0"/>
              <a:t>6. Failures and/or dishonesty by the FCA CEO and multiple persons working within the CEO’s office including Andrew Bailey, Matt Brewis and Toby Hall.</a:t>
            </a:r>
          </a:p>
          <a:p>
            <a:endParaRPr lang="en-US" dirty="0"/>
          </a:p>
        </p:txBody>
      </p:sp>
    </p:spTree>
    <p:extLst>
      <p:ext uri="{BB962C8B-B14F-4D97-AF65-F5344CB8AC3E}">
        <p14:creationId xmlns:p14="http://schemas.microsoft.com/office/powerpoint/2010/main" val="1420462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logo&#10;&#10;Description automatically generated">
            <a:extLst>
              <a:ext uri="{FF2B5EF4-FFF2-40B4-BE49-F238E27FC236}">
                <a16:creationId xmlns:a16="http://schemas.microsoft.com/office/drawing/2014/main" id="{727D1CC2-3B13-A24C-8E20-1B8967B7AC2A}"/>
              </a:ext>
            </a:extLst>
          </p:cNvPr>
          <p:cNvPicPr>
            <a:picLocks noChangeAspect="1"/>
          </p:cNvPicPr>
          <p:nvPr/>
        </p:nvPicPr>
        <p:blipFill>
          <a:blip r:embed="rId2"/>
          <a:stretch>
            <a:fillRect/>
          </a:stretch>
        </p:blipFill>
        <p:spPr>
          <a:xfrm>
            <a:off x="635165" y="2151643"/>
            <a:ext cx="3071192" cy="2215478"/>
          </a:xfrm>
          <a:prstGeom prst="rect">
            <a:avLst/>
          </a:prstGeom>
        </p:spPr>
      </p:pic>
      <p:pic>
        <p:nvPicPr>
          <p:cNvPr id="7" name="Picture 6" descr="A picture containing text, sign, screenshot&#10;&#10;Description automatically generated">
            <a:extLst>
              <a:ext uri="{FF2B5EF4-FFF2-40B4-BE49-F238E27FC236}">
                <a16:creationId xmlns:a16="http://schemas.microsoft.com/office/drawing/2014/main" id="{A4385A92-2D2B-B148-9CF8-36AE77422379}"/>
              </a:ext>
            </a:extLst>
          </p:cNvPr>
          <p:cNvPicPr>
            <a:picLocks noChangeAspect="1"/>
          </p:cNvPicPr>
          <p:nvPr/>
        </p:nvPicPr>
        <p:blipFill>
          <a:blip r:embed="rId3"/>
          <a:stretch>
            <a:fillRect/>
          </a:stretch>
        </p:blipFill>
        <p:spPr>
          <a:xfrm>
            <a:off x="4675549" y="2151643"/>
            <a:ext cx="3071192" cy="2070211"/>
          </a:xfrm>
          <a:prstGeom prst="rect">
            <a:avLst/>
          </a:prstGeom>
        </p:spPr>
      </p:pic>
      <p:pic>
        <p:nvPicPr>
          <p:cNvPr id="11" name="Picture 10" descr="A picture containing text, sign, clipart&#10;&#10;Description automatically generated">
            <a:extLst>
              <a:ext uri="{FF2B5EF4-FFF2-40B4-BE49-F238E27FC236}">
                <a16:creationId xmlns:a16="http://schemas.microsoft.com/office/drawing/2014/main" id="{C78D3B2A-F796-6B49-BEB9-99C5C71E0049}"/>
              </a:ext>
            </a:extLst>
          </p:cNvPr>
          <p:cNvPicPr>
            <a:picLocks noChangeAspect="1"/>
          </p:cNvPicPr>
          <p:nvPr/>
        </p:nvPicPr>
        <p:blipFill>
          <a:blip r:embed="rId4"/>
          <a:stretch>
            <a:fillRect/>
          </a:stretch>
        </p:blipFill>
        <p:spPr>
          <a:xfrm>
            <a:off x="4367654" y="758744"/>
            <a:ext cx="3511700" cy="1243545"/>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AE53C176-D029-6341-A197-CE82A4D46E7A}"/>
              </a:ext>
            </a:extLst>
          </p:cNvPr>
          <p:cNvPicPr>
            <a:picLocks noChangeAspect="1"/>
          </p:cNvPicPr>
          <p:nvPr/>
        </p:nvPicPr>
        <p:blipFill>
          <a:blip r:embed="rId5"/>
          <a:stretch>
            <a:fillRect/>
          </a:stretch>
        </p:blipFill>
        <p:spPr>
          <a:xfrm>
            <a:off x="493312" y="673268"/>
            <a:ext cx="3354899" cy="1414498"/>
          </a:xfrm>
          <a:prstGeom prst="rect">
            <a:avLst/>
          </a:prstGeom>
        </p:spPr>
      </p:pic>
      <p:pic>
        <p:nvPicPr>
          <p:cNvPr id="16" name="Picture 15" descr="Logo&#10;&#10;Description automatically generated with medium confidence">
            <a:extLst>
              <a:ext uri="{FF2B5EF4-FFF2-40B4-BE49-F238E27FC236}">
                <a16:creationId xmlns:a16="http://schemas.microsoft.com/office/drawing/2014/main" id="{283292C5-812C-9B4C-A957-C18EB2F3202B}"/>
              </a:ext>
            </a:extLst>
          </p:cNvPr>
          <p:cNvPicPr>
            <a:picLocks noChangeAspect="1"/>
          </p:cNvPicPr>
          <p:nvPr/>
        </p:nvPicPr>
        <p:blipFill>
          <a:blip r:embed="rId6"/>
          <a:stretch>
            <a:fillRect/>
          </a:stretch>
        </p:blipFill>
        <p:spPr>
          <a:xfrm>
            <a:off x="493312" y="4494876"/>
            <a:ext cx="3071192" cy="1703350"/>
          </a:xfrm>
          <a:prstGeom prst="rect">
            <a:avLst/>
          </a:prstGeom>
        </p:spPr>
      </p:pic>
      <p:pic>
        <p:nvPicPr>
          <p:cNvPr id="20" name="Picture 19" descr="Graphical user interface&#10;&#10;Description automatically generated with low confidence">
            <a:extLst>
              <a:ext uri="{FF2B5EF4-FFF2-40B4-BE49-F238E27FC236}">
                <a16:creationId xmlns:a16="http://schemas.microsoft.com/office/drawing/2014/main" id="{7C8CE6CC-537F-6D4F-9942-72BE7001EF74}"/>
              </a:ext>
            </a:extLst>
          </p:cNvPr>
          <p:cNvPicPr>
            <a:picLocks noChangeAspect="1"/>
          </p:cNvPicPr>
          <p:nvPr/>
        </p:nvPicPr>
        <p:blipFill>
          <a:blip r:embed="rId7"/>
          <a:stretch>
            <a:fillRect/>
          </a:stretch>
        </p:blipFill>
        <p:spPr>
          <a:xfrm>
            <a:off x="4771811" y="4617437"/>
            <a:ext cx="2974930" cy="1657123"/>
          </a:xfrm>
          <a:prstGeom prst="rect">
            <a:avLst/>
          </a:prstGeom>
        </p:spPr>
      </p:pic>
    </p:spTree>
    <p:extLst>
      <p:ext uri="{BB962C8B-B14F-4D97-AF65-F5344CB8AC3E}">
        <p14:creationId xmlns:p14="http://schemas.microsoft.com/office/powerpoint/2010/main" val="12814150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15940</TotalTime>
  <Words>3913</Words>
  <Application>Microsoft Macintosh PowerPoint</Application>
  <PresentationFormat>On-screen Show (4:3)</PresentationFormat>
  <Paragraphs>253</Paragraphs>
  <Slides>44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Calibri Light</vt:lpstr>
      <vt:lpstr>Cambria</vt:lpstr>
      <vt:lpstr>Helvetica</vt:lpstr>
      <vt:lpstr>OpenSans</vt:lpstr>
      <vt:lpstr>Times New Roman</vt:lpstr>
      <vt:lpstr>Office Theme</vt:lpstr>
      <vt:lpstr>‘Whistleblowing in financial services – Is the system fit for purpose?</vt:lpstr>
      <vt:lpstr>I need to make it clear that:   a) I never make an allegation or complaint unless I believe that I am right  and  b) I never make an allegation or complaint unless I believe that I have the evidence to demonstrate or prove it   That applies to this presentation.   If I am expressing an ‘opinion’ or a conclusion, then I will establish that, and the grounds and/or evidence for drawing that conclusion.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LC&amp;F, Blackmore Bond, the FCA’s ‘responses’ and the wider reality</dc:title>
  <dc:creator>Louise Carlier</dc:creator>
  <cp:lastModifiedBy>Louise Carlier</cp:lastModifiedBy>
  <cp:revision>14</cp:revision>
  <dcterms:created xsi:type="dcterms:W3CDTF">2021-03-18T15:41:21Z</dcterms:created>
  <dcterms:modified xsi:type="dcterms:W3CDTF">2022-03-08T12:41:28Z</dcterms:modified>
</cp:coreProperties>
</file>